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6" r:id="rId3"/>
    <p:sldId id="295" r:id="rId4"/>
    <p:sldId id="258" r:id="rId5"/>
    <p:sldId id="259" r:id="rId6"/>
    <p:sldId id="280" r:id="rId7"/>
    <p:sldId id="281" r:id="rId8"/>
    <p:sldId id="267" r:id="rId9"/>
    <p:sldId id="264" r:id="rId10"/>
    <p:sldId id="283" r:id="rId11"/>
    <p:sldId id="284" r:id="rId12"/>
    <p:sldId id="285" r:id="rId13"/>
    <p:sldId id="269" r:id="rId14"/>
    <p:sldId id="286" r:id="rId15"/>
    <p:sldId id="288" r:id="rId16"/>
    <p:sldId id="289" r:id="rId17"/>
    <p:sldId id="290" r:id="rId18"/>
    <p:sldId id="260" r:id="rId19"/>
    <p:sldId id="291" r:id="rId20"/>
    <p:sldId id="292" r:id="rId21"/>
    <p:sldId id="293" r:id="rId22"/>
    <p:sldId id="294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qQXcouXDizxT4tsc1xZAw==" hashData="4P4BMLoV7agrYWaUwO36dm2+atYBKPj2l+1FHQyTIZYG+iZB50KGRbMegVDoSTKgNJCXmvZ3AmIdP1fQY1nnsQ=="/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58B1C"/>
    <a:srgbClr val="F48426"/>
    <a:srgbClr val="188A38"/>
    <a:srgbClr val="E66225"/>
    <a:srgbClr val="5DC1EB"/>
    <a:srgbClr val="F5C0A8"/>
    <a:srgbClr val="E8713A"/>
    <a:srgbClr val="25ACE4"/>
    <a:srgbClr val="245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50" d="100"/>
          <a:sy n="150" d="100"/>
        </p:scale>
        <p:origin x="520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63189-4D52-5145-8BC2-7601CE8D8AF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A14DD-E5F1-FA40-8565-637DBBA3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7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B365D-AEED-6042-9ADB-5B2F0C5E6E24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6FBC4-F521-5A40-B391-10F45D21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5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64442"/>
            <a:ext cx="7772400" cy="1838471"/>
          </a:xfrm>
        </p:spPr>
        <p:txBody>
          <a:bodyPr anchor="b" anchorCtr="0"/>
          <a:lstStyle>
            <a:lvl1pPr>
              <a:defRPr b="1" cap="none" normalizeH="0"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09490"/>
            <a:ext cx="7772400" cy="99623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Instructor | Instructor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266659" cy="52248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98832" y="0"/>
            <a:ext cx="2258109" cy="522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605799" y="0"/>
            <a:ext cx="2258109" cy="52248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911803" y="0"/>
            <a:ext cx="2258109" cy="52248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974" y="4463906"/>
            <a:ext cx="2243650" cy="50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730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53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55194"/>
            <a:ext cx="4040188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753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55194"/>
            <a:ext cx="4041775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059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53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55194"/>
            <a:ext cx="4040188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753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55194"/>
            <a:ext cx="4041775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122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53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55194"/>
            <a:ext cx="4040188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753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55194"/>
            <a:ext cx="4041775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6129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53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55194"/>
            <a:ext cx="4040188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753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55194"/>
            <a:ext cx="4041775" cy="2436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12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990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3764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496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4531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2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381"/>
            <a:ext cx="8229600" cy="32139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7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8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89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7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458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981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57283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232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873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458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981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57283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232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0197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458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981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57283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232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175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458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981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57283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232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7792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GM2018_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271" y="4632696"/>
            <a:ext cx="1262529" cy="28532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1522332"/>
            <a:ext cx="7772400" cy="1828600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7456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GM2018_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271" y="4632696"/>
            <a:ext cx="1262529" cy="28532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1522332"/>
            <a:ext cx="7772400" cy="1828600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534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GM2018_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271" y="4632696"/>
            <a:ext cx="1262529" cy="28532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1522332"/>
            <a:ext cx="7772400" cy="1828600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53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33381"/>
            <a:ext cx="8229600" cy="32139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60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GM2018_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271" y="4632696"/>
            <a:ext cx="1262529" cy="28532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1522332"/>
            <a:ext cx="7772400" cy="1828600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4510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97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976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7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9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rgbClr val="F58B1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33381"/>
            <a:ext cx="8229600" cy="32139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4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33381"/>
            <a:ext cx="8229600" cy="32139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2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57100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3195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266659" cy="52248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98832" y="0"/>
            <a:ext cx="2258109" cy="522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605799" y="0"/>
            <a:ext cx="2258109" cy="52248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911803" y="0"/>
            <a:ext cx="2258109" cy="52248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908" y="4666544"/>
            <a:ext cx="1628587" cy="3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7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123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225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11977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GM2018_Logo_ColorD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13" y="4666544"/>
            <a:ext cx="1628587" cy="368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505"/>
            <a:ext cx="4038600" cy="312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36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177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1" r:id="rId6"/>
    <p:sldLayoutId id="2147483652" r:id="rId7"/>
    <p:sldLayoutId id="2147483668" r:id="rId8"/>
    <p:sldLayoutId id="2147483669" r:id="rId9"/>
    <p:sldLayoutId id="2147483670" r:id="rId10"/>
    <p:sldLayoutId id="2147483653" r:id="rId11"/>
    <p:sldLayoutId id="2147483671" r:id="rId12"/>
    <p:sldLayoutId id="2147483672" r:id="rId13"/>
    <p:sldLayoutId id="2147483673" r:id="rId14"/>
    <p:sldLayoutId id="2147483654" r:id="rId15"/>
    <p:sldLayoutId id="2147483674" r:id="rId16"/>
    <p:sldLayoutId id="2147483675" r:id="rId17"/>
    <p:sldLayoutId id="2147483676" r:id="rId18"/>
    <p:sldLayoutId id="2147483655" r:id="rId19"/>
    <p:sldLayoutId id="2147483677" r:id="rId20"/>
    <p:sldLayoutId id="2147483678" r:id="rId21"/>
    <p:sldLayoutId id="2147483679" r:id="rId22"/>
    <p:sldLayoutId id="2147483657" r:id="rId23"/>
    <p:sldLayoutId id="2147483680" r:id="rId24"/>
    <p:sldLayoutId id="2147483681" r:id="rId25"/>
    <p:sldLayoutId id="2147483682" r:id="rId26"/>
    <p:sldLayoutId id="2147483664" r:id="rId27"/>
    <p:sldLayoutId id="2147483665" r:id="rId28"/>
    <p:sldLayoutId id="2147483666" r:id="rId29"/>
    <p:sldLayoutId id="2147483667" r:id="rId30"/>
    <p:sldLayoutId id="2147483661" r:id="rId31"/>
    <p:sldLayoutId id="2147483662" r:id="rId32"/>
    <p:sldLayoutId id="2147483663" r:id="rId3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/>
          </a:solidFill>
          <a:latin typeface="+mj-lt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2323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2323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23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2323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2323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Eyes Wide Open:</a:t>
            </a:r>
            <a:br>
              <a:rPr lang="en-US" dirty="0"/>
            </a:br>
            <a:r>
              <a:rPr lang="en-US" dirty="0"/>
              <a:t>Financials &amp; Fraud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Jennings, P.E. (not CPA!)</a:t>
            </a:r>
          </a:p>
        </p:txBody>
      </p:sp>
    </p:spTree>
    <p:extLst>
      <p:ext uri="{BB962C8B-B14F-4D97-AF65-F5344CB8AC3E}">
        <p14:creationId xmlns:p14="http://schemas.microsoft.com/office/powerpoint/2010/main" val="165046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08FAAF-0143-4A36-B210-176DD6BC6A0E}"/>
              </a:ext>
            </a:extLst>
          </p:cNvPr>
          <p:cNvSpPr txBox="1"/>
          <p:nvPr/>
        </p:nvSpPr>
        <p:spPr>
          <a:xfrm rot="16200000">
            <a:off x="6587577" y="1836675"/>
            <a:ext cx="4283765" cy="769441"/>
          </a:xfrm>
          <a:prstGeom prst="rect">
            <a:avLst/>
          </a:prstGeom>
          <a:solidFill>
            <a:srgbClr val="25ACE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Assets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3B827C9-EE2F-477C-B4C6-C71D559BC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779267"/>
              </p:ext>
            </p:extLst>
          </p:nvPr>
        </p:nvGraphicFramePr>
        <p:xfrm>
          <a:off x="29820" y="79513"/>
          <a:ext cx="5905500" cy="3080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663">
                  <a:extLst>
                    <a:ext uri="{9D8B030D-6E8A-4147-A177-3AD203B41FA5}">
                      <a16:colId xmlns:a16="http://schemas.microsoft.com/office/drawing/2014/main" val="1940379750"/>
                    </a:ext>
                  </a:extLst>
                </a:gridCol>
                <a:gridCol w="314663">
                  <a:extLst>
                    <a:ext uri="{9D8B030D-6E8A-4147-A177-3AD203B41FA5}">
                      <a16:colId xmlns:a16="http://schemas.microsoft.com/office/drawing/2014/main" val="1281595822"/>
                    </a:ext>
                  </a:extLst>
                </a:gridCol>
                <a:gridCol w="1868910">
                  <a:extLst>
                    <a:ext uri="{9D8B030D-6E8A-4147-A177-3AD203B41FA5}">
                      <a16:colId xmlns:a16="http://schemas.microsoft.com/office/drawing/2014/main" val="2862401028"/>
                    </a:ext>
                  </a:extLst>
                </a:gridCol>
                <a:gridCol w="851816">
                  <a:extLst>
                    <a:ext uri="{9D8B030D-6E8A-4147-A177-3AD203B41FA5}">
                      <a16:colId xmlns:a16="http://schemas.microsoft.com/office/drawing/2014/main" val="1108497390"/>
                    </a:ext>
                  </a:extLst>
                </a:gridCol>
                <a:gridCol w="851816">
                  <a:extLst>
                    <a:ext uri="{9D8B030D-6E8A-4147-A177-3AD203B41FA5}">
                      <a16:colId xmlns:a16="http://schemas.microsoft.com/office/drawing/2014/main" val="215889792"/>
                    </a:ext>
                  </a:extLst>
                </a:gridCol>
                <a:gridCol w="851816">
                  <a:extLst>
                    <a:ext uri="{9D8B030D-6E8A-4147-A177-3AD203B41FA5}">
                      <a16:colId xmlns:a16="http://schemas.microsoft.com/office/drawing/2014/main" val="2454108131"/>
                    </a:ext>
                  </a:extLst>
                </a:gridCol>
                <a:gridCol w="851816">
                  <a:extLst>
                    <a:ext uri="{9D8B030D-6E8A-4147-A177-3AD203B41FA5}">
                      <a16:colId xmlns:a16="http://schemas.microsoft.com/office/drawing/2014/main" val="1539397014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CURRENT ASSETS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62807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Cash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342,697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1,076,976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379,621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275,645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39692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Marketable securities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527,708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866,686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1,149,563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1,089,413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8248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Contract receivables and retention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3,935,049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1,532,082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3,504,525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1,371,867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17070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Costs and estimated earnings in excess of billings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62230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on contracts in progress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986,679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2,010,931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451,702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759,526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4136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Unbilled receivables on completed contracts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203,383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27,392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92,828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119,263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66970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Equipment sale receivable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66,000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65145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Prepaid expenses and other      current assets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166,369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85,552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45,724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34,078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05410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003422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CURRENT ASSETS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6,161,885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5,599,619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5,689,963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3,649,792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696071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2383792"/>
                  </a:ext>
                </a:extLst>
              </a:tr>
              <a:tr h="2095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PROPERTY AND EQUIPMENT, net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1,154,978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970,947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1,131,682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1,270,403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78446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8495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ASSETS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7,316,863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6,570,566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6,821,645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4,920,195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2976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D8E276C-E6F2-4804-990C-AEDE442EEDC4}"/>
              </a:ext>
            </a:extLst>
          </p:cNvPr>
          <p:cNvSpPr txBox="1"/>
          <p:nvPr/>
        </p:nvSpPr>
        <p:spPr>
          <a:xfrm>
            <a:off x="6016002" y="79513"/>
            <a:ext cx="2253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What do we see?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C92BC5-EA52-4AEC-9F4E-1634B8957C48}"/>
              </a:ext>
            </a:extLst>
          </p:cNvPr>
          <p:cNvSpPr txBox="1"/>
          <p:nvPr/>
        </p:nvSpPr>
        <p:spPr>
          <a:xfrm>
            <a:off x="29820" y="3334871"/>
            <a:ext cx="620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5ACE4"/>
                </a:solidFill>
              </a:rPr>
              <a:t>Current v. Non-Current – can convert to cash in &lt; 1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F8CB83-BEDE-4441-8C6C-2F939593E5B0}"/>
              </a:ext>
            </a:extLst>
          </p:cNvPr>
          <p:cNvSpPr txBox="1"/>
          <p:nvPr/>
        </p:nvSpPr>
        <p:spPr>
          <a:xfrm>
            <a:off x="29820" y="3678241"/>
            <a:ext cx="620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66225"/>
                </a:solidFill>
              </a:rPr>
              <a:t>Assets in order of liquidity.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2D170B-5BA0-4876-9714-64667EA0C4E3}"/>
              </a:ext>
            </a:extLst>
          </p:cNvPr>
          <p:cNvCxnSpPr>
            <a:cxnSpLocks/>
          </p:cNvCxnSpPr>
          <p:nvPr/>
        </p:nvCxnSpPr>
        <p:spPr>
          <a:xfrm>
            <a:off x="188259" y="623716"/>
            <a:ext cx="1" cy="1385952"/>
          </a:xfrm>
          <a:prstGeom prst="straightConnector1">
            <a:avLst/>
          </a:prstGeom>
          <a:ln>
            <a:solidFill>
              <a:srgbClr val="E8713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4A3EFAD-A2F6-4636-84B3-C2530D44BB6D}"/>
              </a:ext>
            </a:extLst>
          </p:cNvPr>
          <p:cNvSpPr txBox="1"/>
          <p:nvPr/>
        </p:nvSpPr>
        <p:spPr>
          <a:xfrm rot="19300984">
            <a:off x="-101521" y="224714"/>
            <a:ext cx="661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E66225"/>
                </a:solidFill>
              </a:rPr>
              <a:t>Fast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F1A73E-0C91-4873-A036-AE525E556489}"/>
              </a:ext>
            </a:extLst>
          </p:cNvPr>
          <p:cNvSpPr txBox="1"/>
          <p:nvPr/>
        </p:nvSpPr>
        <p:spPr>
          <a:xfrm rot="19168602">
            <a:off x="-86418" y="1967401"/>
            <a:ext cx="769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E66225"/>
                </a:solidFill>
              </a:rPr>
              <a:t>Slow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B497DE-818B-47C6-BCD1-E9C766DD6378}"/>
              </a:ext>
            </a:extLst>
          </p:cNvPr>
          <p:cNvSpPr txBox="1"/>
          <p:nvPr/>
        </p:nvSpPr>
        <p:spPr>
          <a:xfrm>
            <a:off x="29820" y="4021611"/>
            <a:ext cx="785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Marketable securities – stocks, bonds, etc.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927EF0-E43A-4A92-A6B2-C2A7533A6489}"/>
              </a:ext>
            </a:extLst>
          </p:cNvPr>
          <p:cNvCxnSpPr/>
          <p:nvPr/>
        </p:nvCxnSpPr>
        <p:spPr>
          <a:xfrm flipH="1">
            <a:off x="801238" y="1408283"/>
            <a:ext cx="282388" cy="30571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EA9040-FFE2-4E5A-8386-30A0F953A25D}"/>
              </a:ext>
            </a:extLst>
          </p:cNvPr>
          <p:cNvSpPr txBox="1"/>
          <p:nvPr/>
        </p:nvSpPr>
        <p:spPr>
          <a:xfrm>
            <a:off x="29820" y="4364981"/>
            <a:ext cx="6209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Prepaid expenses – insurance as an example; can be deducted in bond calculation.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B3F00E-011A-4EA6-92BB-AA97818D2330}"/>
              </a:ext>
            </a:extLst>
          </p:cNvPr>
          <p:cNvCxnSpPr/>
          <p:nvPr/>
        </p:nvCxnSpPr>
        <p:spPr>
          <a:xfrm flipH="1">
            <a:off x="1693226" y="150035"/>
            <a:ext cx="282388" cy="30571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B9AF556-276B-4383-909E-A0E246FDBD92}"/>
              </a:ext>
            </a:extLst>
          </p:cNvPr>
          <p:cNvCxnSpPr>
            <a:cxnSpLocks/>
          </p:cNvCxnSpPr>
          <p:nvPr/>
        </p:nvCxnSpPr>
        <p:spPr>
          <a:xfrm flipH="1">
            <a:off x="6021370" y="2313791"/>
            <a:ext cx="1105576" cy="0"/>
          </a:xfrm>
          <a:prstGeom prst="straightConnector1">
            <a:avLst/>
          </a:prstGeom>
          <a:ln w="38100" cmpd="sng">
            <a:solidFill>
              <a:srgbClr val="5DC1EB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6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  <p:bldP spid="13" grpId="0"/>
      <p:bldP spid="17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08FAAF-0143-4A36-B210-176DD6BC6A0E}"/>
              </a:ext>
            </a:extLst>
          </p:cNvPr>
          <p:cNvSpPr txBox="1"/>
          <p:nvPr/>
        </p:nvSpPr>
        <p:spPr>
          <a:xfrm rot="16200000">
            <a:off x="6587577" y="1836675"/>
            <a:ext cx="4283765" cy="769441"/>
          </a:xfrm>
          <a:prstGeom prst="rect">
            <a:avLst/>
          </a:prstGeom>
          <a:solidFill>
            <a:srgbClr val="25ACE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Liabilities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E276C-E6F2-4804-990C-AEDE442EEDC4}"/>
              </a:ext>
            </a:extLst>
          </p:cNvPr>
          <p:cNvSpPr txBox="1"/>
          <p:nvPr/>
        </p:nvSpPr>
        <p:spPr>
          <a:xfrm>
            <a:off x="6096684" y="79513"/>
            <a:ext cx="2253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What do we see?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C92BC5-EA52-4AEC-9F4E-1634B8957C48}"/>
              </a:ext>
            </a:extLst>
          </p:cNvPr>
          <p:cNvSpPr txBox="1"/>
          <p:nvPr/>
        </p:nvSpPr>
        <p:spPr>
          <a:xfrm>
            <a:off x="29820" y="3334871"/>
            <a:ext cx="759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5ACE4"/>
                </a:solidFill>
              </a:rPr>
              <a:t>Current liabilities – due and owing in less than a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F8CB83-BEDE-4441-8C6C-2F939593E5B0}"/>
              </a:ext>
            </a:extLst>
          </p:cNvPr>
          <p:cNvSpPr txBox="1"/>
          <p:nvPr/>
        </p:nvSpPr>
        <p:spPr>
          <a:xfrm>
            <a:off x="29820" y="3678241"/>
            <a:ext cx="785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66225"/>
                </a:solidFill>
              </a:rPr>
              <a:t>Accounts payable – suppliers, subcontractors…compare against cash!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B497DE-818B-47C6-BCD1-E9C766DD6378}"/>
              </a:ext>
            </a:extLst>
          </p:cNvPr>
          <p:cNvSpPr txBox="1"/>
          <p:nvPr/>
        </p:nvSpPr>
        <p:spPr>
          <a:xfrm>
            <a:off x="29820" y="4021611"/>
            <a:ext cx="817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Current portion of long-term debt – important for working capital calculation!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EA9040-FFE2-4E5A-8386-30A0F953A25D}"/>
              </a:ext>
            </a:extLst>
          </p:cNvPr>
          <p:cNvSpPr txBox="1"/>
          <p:nvPr/>
        </p:nvSpPr>
        <p:spPr>
          <a:xfrm>
            <a:off x="29820" y="4364981"/>
            <a:ext cx="6209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Billings in excess of cost (indicator of cash flow) – notice back on Assets it was Cost in excess of billings).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B9AF556-276B-4383-909E-A0E246FDBD92}"/>
              </a:ext>
            </a:extLst>
          </p:cNvPr>
          <p:cNvCxnSpPr>
            <a:cxnSpLocks/>
          </p:cNvCxnSpPr>
          <p:nvPr/>
        </p:nvCxnSpPr>
        <p:spPr>
          <a:xfrm flipH="1">
            <a:off x="6249969" y="2313791"/>
            <a:ext cx="1105576" cy="0"/>
          </a:xfrm>
          <a:prstGeom prst="straightConnector1">
            <a:avLst/>
          </a:prstGeom>
          <a:ln w="38100">
            <a:solidFill>
              <a:srgbClr val="5DC1EB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EA744B-D9EA-4886-A2D5-4E0B33A0A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555028"/>
              </p:ext>
            </p:extLst>
          </p:nvPr>
        </p:nvGraphicFramePr>
        <p:xfrm>
          <a:off x="50712" y="56485"/>
          <a:ext cx="6067697" cy="3278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306">
                  <a:extLst>
                    <a:ext uri="{9D8B030D-6E8A-4147-A177-3AD203B41FA5}">
                      <a16:colId xmlns:a16="http://schemas.microsoft.com/office/drawing/2014/main" val="4070933914"/>
                    </a:ext>
                  </a:extLst>
                </a:gridCol>
                <a:gridCol w="323306">
                  <a:extLst>
                    <a:ext uri="{9D8B030D-6E8A-4147-A177-3AD203B41FA5}">
                      <a16:colId xmlns:a16="http://schemas.microsoft.com/office/drawing/2014/main" val="3450928364"/>
                    </a:ext>
                  </a:extLst>
                </a:gridCol>
                <a:gridCol w="1920241">
                  <a:extLst>
                    <a:ext uri="{9D8B030D-6E8A-4147-A177-3AD203B41FA5}">
                      <a16:colId xmlns:a16="http://schemas.microsoft.com/office/drawing/2014/main" val="2396405352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1974024787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2265956260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998711600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1569824169"/>
                    </a:ext>
                  </a:extLst>
                </a:gridCol>
              </a:tblGrid>
              <a:tr h="2549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CURRENT LIABILITIES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Year 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2310342"/>
                  </a:ext>
                </a:extLst>
              </a:tr>
              <a:tr h="190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Lines of credit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385,000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300,000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200,000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84524"/>
                  </a:ext>
                </a:extLst>
              </a:tr>
              <a:tr h="190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Accounts payable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3,855,113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3,821,494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4,197,592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2,514,832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3185022"/>
                  </a:ext>
                </a:extLst>
              </a:tr>
              <a:tr h="190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Billings in excess of costs and estimated earnings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04766"/>
                  </a:ext>
                </a:extLst>
              </a:tr>
              <a:tr h="190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on contracts in progress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713,833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105,376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224,519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286,333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4617422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Accrued payroll and related liabilities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162,647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172,972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221,522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206,731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8849216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Business taxes payable and other current liabilities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164,149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48,235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106,666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107,082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2899378"/>
                  </a:ext>
                </a:extLst>
              </a:tr>
              <a:tr h="2211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Current portion of long-term debt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295,683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210,898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263,670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237,251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1634979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CURRENT LIABILITIES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5,576,425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4,658,975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5,213,969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3,352,229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6321303"/>
                  </a:ext>
                </a:extLst>
              </a:tr>
              <a:tr h="190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9982324"/>
                  </a:ext>
                </a:extLst>
              </a:tr>
              <a:tr h="3638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LONG-TERM DEBT, less current portion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511,072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413,937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479,964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636,228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8853184"/>
                  </a:ext>
                </a:extLst>
              </a:tr>
              <a:tr h="190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1168772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LIABILITIES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6,087,497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5,072,912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5,693,933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3,988,457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4411322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ABF5C0-03EF-4F38-ABA4-4B5183053814}"/>
              </a:ext>
            </a:extLst>
          </p:cNvPr>
          <p:cNvCxnSpPr/>
          <p:nvPr/>
        </p:nvCxnSpPr>
        <p:spPr>
          <a:xfrm flipH="1">
            <a:off x="1558452" y="250853"/>
            <a:ext cx="282388" cy="305713"/>
          </a:xfrm>
          <a:prstGeom prst="straightConnector1">
            <a:avLst/>
          </a:prstGeom>
          <a:ln>
            <a:solidFill>
              <a:srgbClr val="E6622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B3F00E-011A-4EA6-92BB-AA97818D2330}"/>
              </a:ext>
            </a:extLst>
          </p:cNvPr>
          <p:cNvCxnSpPr/>
          <p:nvPr/>
        </p:nvCxnSpPr>
        <p:spPr>
          <a:xfrm flipH="1">
            <a:off x="2444428" y="1559841"/>
            <a:ext cx="282388" cy="30571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927EF0-E43A-4A92-A6B2-C2A7533A6489}"/>
              </a:ext>
            </a:extLst>
          </p:cNvPr>
          <p:cNvCxnSpPr>
            <a:cxnSpLocks/>
          </p:cNvCxnSpPr>
          <p:nvPr/>
        </p:nvCxnSpPr>
        <p:spPr>
          <a:xfrm flipV="1">
            <a:off x="80682" y="861712"/>
            <a:ext cx="298418" cy="20934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4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7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2700" y="1775185"/>
            <a:ext cx="4038600" cy="3123180"/>
          </a:xfrm>
        </p:spPr>
        <p:txBody>
          <a:bodyPr/>
          <a:lstStyle/>
          <a:p>
            <a:r>
              <a:rPr lang="en-US" dirty="0">
                <a:solidFill>
                  <a:srgbClr val="F58B1C"/>
                </a:solidFill>
              </a:rPr>
              <a:t>Banks</a:t>
            </a:r>
          </a:p>
          <a:p>
            <a:r>
              <a:rPr lang="en-US" dirty="0">
                <a:solidFill>
                  <a:srgbClr val="F58B1C"/>
                </a:solidFill>
              </a:rPr>
              <a:t>Sureties</a:t>
            </a:r>
          </a:p>
          <a:p>
            <a:r>
              <a:rPr lang="en-US" dirty="0">
                <a:solidFill>
                  <a:srgbClr val="F58B1C"/>
                </a:solidFill>
              </a:rPr>
              <a:t>General Contractors</a:t>
            </a:r>
          </a:p>
          <a:p>
            <a:r>
              <a:rPr lang="en-US" dirty="0">
                <a:solidFill>
                  <a:srgbClr val="F58B1C"/>
                </a:solidFill>
              </a:rPr>
              <a:t>Suppliers</a:t>
            </a:r>
          </a:p>
          <a:p>
            <a:r>
              <a:rPr lang="en-US" dirty="0">
                <a:solidFill>
                  <a:srgbClr val="F58B1C"/>
                </a:solidFill>
              </a:rPr>
              <a:t>Licensing Boards</a:t>
            </a:r>
          </a:p>
        </p:txBody>
      </p:sp>
    </p:spTree>
    <p:extLst>
      <p:ext uri="{BB962C8B-B14F-4D97-AF65-F5344CB8AC3E}">
        <p14:creationId xmlns:p14="http://schemas.microsoft.com/office/powerpoint/2010/main" val="35823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They’re Looking at…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284" y="1398263"/>
            <a:ext cx="8888885" cy="739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Current Assets		</a:t>
            </a:r>
            <a:r>
              <a:rPr lang="en-US" sz="2600" dirty="0">
                <a:solidFill>
                  <a:srgbClr val="FF0000"/>
                </a:solidFill>
              </a:rPr>
              <a:t>Current Liabilities		</a:t>
            </a:r>
            <a:r>
              <a:rPr lang="en-US" sz="2600" dirty="0">
                <a:solidFill>
                  <a:srgbClr val="0070C0"/>
                </a:solidFill>
              </a:rPr>
              <a:t>Net Worth / Equity</a:t>
            </a:r>
            <a:endParaRPr lang="en-US" sz="2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0D9E7A7-F500-411D-88EF-1153D1FD893D}"/>
              </a:ext>
            </a:extLst>
          </p:cNvPr>
          <p:cNvSpPr txBox="1">
            <a:spLocks/>
          </p:cNvSpPr>
          <p:nvPr/>
        </p:nvSpPr>
        <p:spPr>
          <a:xfrm>
            <a:off x="172284" y="2007568"/>
            <a:ext cx="8888885" cy="2589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400" u="sng" dirty="0">
                <a:solidFill>
                  <a:schemeClr val="tx2"/>
                </a:solidFill>
              </a:rPr>
              <a:t>To Meet Covenants or Establish Ratios</a:t>
            </a:r>
          </a:p>
          <a:p>
            <a:pPr marL="0" indent="0" algn="ctr">
              <a:buFont typeface="Arial"/>
              <a:buNone/>
            </a:pPr>
            <a:endParaRPr lang="en-US" sz="11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Working Capital = CA – CL		Surety:  Bonding is 10X and up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Current Ratio = CA / CL			Bank:  	&gt;1.15 to maintain line of 													credit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Net Worth = Equity				Bank:  	&gt; $1,000,000 to maintain line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									of credit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								Surety:  Bonding capacity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4D1637-4DC1-4F48-9DC3-DA66CF82D92B}"/>
              </a:ext>
            </a:extLst>
          </p:cNvPr>
          <p:cNvCxnSpPr/>
          <p:nvPr/>
        </p:nvCxnSpPr>
        <p:spPr>
          <a:xfrm>
            <a:off x="3678148" y="2679893"/>
            <a:ext cx="636998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F2FE145-DB36-4277-B75C-D0E7638F0663}"/>
              </a:ext>
            </a:extLst>
          </p:cNvPr>
          <p:cNvCxnSpPr>
            <a:cxnSpLocks/>
          </p:cNvCxnSpPr>
          <p:nvPr/>
        </p:nvCxnSpPr>
        <p:spPr>
          <a:xfrm>
            <a:off x="3357282" y="3007104"/>
            <a:ext cx="957864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E9453C-7B1C-44EF-BA78-39F455831D10}"/>
              </a:ext>
            </a:extLst>
          </p:cNvPr>
          <p:cNvCxnSpPr>
            <a:cxnSpLocks/>
          </p:cNvCxnSpPr>
          <p:nvPr/>
        </p:nvCxnSpPr>
        <p:spPr>
          <a:xfrm>
            <a:off x="2814916" y="3616702"/>
            <a:ext cx="150023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147EE5B-C83F-455D-8BD8-6B0A5CBFE35B}"/>
              </a:ext>
            </a:extLst>
          </p:cNvPr>
          <p:cNvSpPr/>
          <p:nvPr/>
        </p:nvSpPr>
        <p:spPr>
          <a:xfrm>
            <a:off x="4315147" y="2415162"/>
            <a:ext cx="4656570" cy="2137138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55F40-A8F8-44B0-B1E2-F1620CB5AD3B}"/>
              </a:ext>
            </a:extLst>
          </p:cNvPr>
          <p:cNvSpPr txBox="1"/>
          <p:nvPr/>
        </p:nvSpPr>
        <p:spPr>
          <a:xfrm>
            <a:off x="1733108" y="4605465"/>
            <a:ext cx="1616149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…for example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96A500-A2E0-467C-BEE6-A982EF103C92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349257" y="4307751"/>
            <a:ext cx="965889" cy="48238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5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Figuring the numbers…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B123A5E-54C2-4684-BE92-DC60520B1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223113"/>
              </p:ext>
            </p:extLst>
          </p:nvPr>
        </p:nvGraphicFramePr>
        <p:xfrm>
          <a:off x="246009" y="1562100"/>
          <a:ext cx="7213600" cy="1009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235192456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761358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0812975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1024169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8391375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Year 3 </a:t>
                      </a:r>
                      <a:endParaRPr lang="en-US" sz="14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Year 2 </a:t>
                      </a:r>
                      <a:endParaRPr lang="en-US" sz="14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Year 1 </a:t>
                      </a:r>
                      <a:endParaRPr lang="en-US" sz="14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Year 0 </a:t>
                      </a:r>
                      <a:endParaRPr lang="en-US" sz="14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94259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Working Capital (WC) = CA - CL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585,460</a:t>
                      </a:r>
                      <a:endParaRPr lang="en-US"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940,644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475,994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297,563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25495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Bonding Capacity at WC * 15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8,781,900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14,109,660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7,139,910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4,463,445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171256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1E26B08-3F31-42A1-9221-6C00FCD1D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06956"/>
              </p:ext>
            </p:extLst>
          </p:nvPr>
        </p:nvGraphicFramePr>
        <p:xfrm>
          <a:off x="246009" y="2571750"/>
          <a:ext cx="7213600" cy="781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7380479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16239784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28909843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7026015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935049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162546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Current Ratio = CA / CL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1.1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1.2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1.09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1.09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37693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Covenant of 1.15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NG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OK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NG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NG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566028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A7B33CA-0A56-4415-9640-3A064C5F9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54517"/>
              </p:ext>
            </p:extLst>
          </p:nvPr>
        </p:nvGraphicFramePr>
        <p:xfrm>
          <a:off x="246009" y="3354619"/>
          <a:ext cx="7213600" cy="1019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23294917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393358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1215254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35594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7627691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091051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Net Worth (NW)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1,229,366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1,497,654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1,127,712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931,738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052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Covenant of $1,000,000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OK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OK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OK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NG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328609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Bonding Capacity at NW * 10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12,293,660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14,976,540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11,277,120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9,317,380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378641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011C055-7000-4CFC-AF77-B562DF550C5D}"/>
              </a:ext>
            </a:extLst>
          </p:cNvPr>
          <p:cNvSpPr txBox="1"/>
          <p:nvPr/>
        </p:nvSpPr>
        <p:spPr>
          <a:xfrm>
            <a:off x="7311151" y="2084949"/>
            <a:ext cx="1427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Working Capital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24D779-E9E8-483A-99B3-5D34337887FA}"/>
              </a:ext>
            </a:extLst>
          </p:cNvPr>
          <p:cNvSpPr txBox="1"/>
          <p:nvPr/>
        </p:nvSpPr>
        <p:spPr>
          <a:xfrm>
            <a:off x="7311151" y="3885587"/>
            <a:ext cx="142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Net Worth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315080-E641-49B2-BC38-6A0E5F4DAA0E}"/>
              </a:ext>
            </a:extLst>
          </p:cNvPr>
          <p:cNvSpPr txBox="1"/>
          <p:nvPr/>
        </p:nvSpPr>
        <p:spPr>
          <a:xfrm>
            <a:off x="7311151" y="2850309"/>
            <a:ext cx="1427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Current </a:t>
            </a: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Ratio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D5E694-ABCC-420C-8743-3274D02A3A82}"/>
              </a:ext>
            </a:extLst>
          </p:cNvPr>
          <p:cNvSpPr txBox="1"/>
          <p:nvPr/>
        </p:nvSpPr>
        <p:spPr>
          <a:xfrm>
            <a:off x="156557" y="4562061"/>
            <a:ext cx="666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Working Capital – got cash?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6BCE7D-11EF-409B-93FD-092D40E4D3C4}"/>
              </a:ext>
            </a:extLst>
          </p:cNvPr>
          <p:cNvSpPr txBox="1"/>
          <p:nvPr/>
        </p:nvSpPr>
        <p:spPr>
          <a:xfrm>
            <a:off x="156557" y="4570958"/>
            <a:ext cx="66616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Current Ratio – got enough cash to pay immediate bills?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73260A-D6C1-4AD5-8B8F-85FDF0EC7873}"/>
              </a:ext>
            </a:extLst>
          </p:cNvPr>
          <p:cNvSpPr txBox="1"/>
          <p:nvPr/>
        </p:nvSpPr>
        <p:spPr>
          <a:xfrm>
            <a:off x="156557" y="4584986"/>
            <a:ext cx="66616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Net worth – got enough equity so the user can liquidate you if need be?</a:t>
            </a:r>
          </a:p>
        </p:txBody>
      </p:sp>
    </p:spTree>
    <p:extLst>
      <p:ext uri="{BB962C8B-B14F-4D97-AF65-F5344CB8AC3E}">
        <p14:creationId xmlns:p14="http://schemas.microsoft.com/office/powerpoint/2010/main" val="39050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28"/>
            <a:ext cx="8229600" cy="924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>
                <a:solidFill>
                  <a:srgbClr val="188A38"/>
                </a:solidFill>
              </a:rPr>
              <a:t>Prepaid Expenses</a:t>
            </a:r>
            <a:r>
              <a:rPr lang="en-US" sz="2600" dirty="0">
                <a:solidFill>
                  <a:srgbClr val="188A38"/>
                </a:solidFill>
              </a:rPr>
              <a:t> (say, insurance) may or may not contribute to your Working Capital (WC)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D48488-B563-416A-A273-06C750E2D842}"/>
              </a:ext>
            </a:extLst>
          </p:cNvPr>
          <p:cNvSpPr txBox="1">
            <a:spLocks/>
          </p:cNvSpPr>
          <p:nvPr/>
        </p:nvSpPr>
        <p:spPr>
          <a:xfrm>
            <a:off x="457200" y="3611740"/>
            <a:ext cx="8229600" cy="8572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u="sng" dirty="0">
                <a:solidFill>
                  <a:srgbClr val="F48426"/>
                </a:solidFill>
              </a:rPr>
              <a:t>Current Portion of Long Term Debt</a:t>
            </a:r>
            <a:r>
              <a:rPr lang="en-US" sz="2600" dirty="0">
                <a:solidFill>
                  <a:srgbClr val="F48426"/>
                </a:solidFill>
              </a:rPr>
              <a:t> – big difference in WC and resultant B</a:t>
            </a:r>
            <a:r>
              <a:rPr lang="en-US" sz="2600" dirty="0">
                <a:solidFill>
                  <a:srgbClr val="F48426"/>
                </a:solidFill>
                <a:sym typeface="Wingdings" panose="05000000000000000000" pitchFamily="2" charset="2"/>
              </a:rPr>
              <a:t>onding Capacity</a:t>
            </a:r>
            <a:endParaRPr lang="en-US" sz="2600" dirty="0">
              <a:solidFill>
                <a:srgbClr val="F48426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C0B0F15-6407-464E-A4C9-E0ED8142123D}"/>
              </a:ext>
            </a:extLst>
          </p:cNvPr>
          <p:cNvSpPr txBox="1">
            <a:spLocks/>
          </p:cNvSpPr>
          <p:nvPr/>
        </p:nvSpPr>
        <p:spPr>
          <a:xfrm>
            <a:off x="457200" y="2769988"/>
            <a:ext cx="8229600" cy="596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u="sng" dirty="0">
                <a:solidFill>
                  <a:srgbClr val="0070C0"/>
                </a:solidFill>
              </a:rPr>
              <a:t>Don’t Stop at Cash</a:t>
            </a:r>
            <a:r>
              <a:rPr lang="en-US" sz="2600" dirty="0">
                <a:solidFill>
                  <a:srgbClr val="0070C0"/>
                </a:solidFill>
              </a:rPr>
              <a:t> – look at A/P (Accounts Payable)</a:t>
            </a:r>
          </a:p>
        </p:txBody>
      </p:sp>
    </p:spTree>
    <p:extLst>
      <p:ext uri="{BB962C8B-B14F-4D97-AF65-F5344CB8AC3E}">
        <p14:creationId xmlns:p14="http://schemas.microsoft.com/office/powerpoint/2010/main" val="22453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Portion of L/T Debt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C4FA8D-F9CF-4BB3-9A09-712D3278081E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134471" y="2068845"/>
            <a:ext cx="1828800" cy="277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188A38"/>
                </a:solidFill>
              </a:rPr>
              <a:t>Pay for it over 4 years: </a:t>
            </a:r>
          </a:p>
          <a:p>
            <a:pPr marL="0" indent="0">
              <a:buNone/>
            </a:pPr>
            <a:endParaRPr lang="en-US" sz="800" dirty="0">
              <a:solidFill>
                <a:srgbClr val="188A38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188A38"/>
                </a:solidFill>
              </a:rPr>
              <a:t>Yr</a:t>
            </a:r>
            <a:r>
              <a:rPr lang="en-US" sz="2000" dirty="0">
                <a:solidFill>
                  <a:srgbClr val="188A38"/>
                </a:solidFill>
              </a:rPr>
              <a:t> 1:  $25k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188A38"/>
                </a:solidFill>
              </a:rPr>
              <a:t>Yr</a:t>
            </a:r>
            <a:r>
              <a:rPr lang="en-US" sz="2000" dirty="0">
                <a:solidFill>
                  <a:srgbClr val="188A38"/>
                </a:solidFill>
              </a:rPr>
              <a:t> 2:  $25k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188A38"/>
                </a:solidFill>
              </a:rPr>
              <a:t>Yr</a:t>
            </a:r>
            <a:r>
              <a:rPr lang="en-US" sz="2000" dirty="0">
                <a:solidFill>
                  <a:srgbClr val="188A38"/>
                </a:solidFill>
              </a:rPr>
              <a:t> 3:  $25k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188A38"/>
                </a:solidFill>
              </a:rPr>
              <a:t>Yr</a:t>
            </a:r>
            <a:r>
              <a:rPr lang="en-US" sz="2000" dirty="0">
                <a:solidFill>
                  <a:srgbClr val="188A38"/>
                </a:solidFill>
              </a:rPr>
              <a:t> 4:  $25k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4A6F4DA-5405-4455-B983-B05A421848B5}"/>
              </a:ext>
            </a:extLst>
          </p:cNvPr>
          <p:cNvSpPr txBox="1">
            <a:spLocks/>
          </p:cNvSpPr>
          <p:nvPr/>
        </p:nvSpPr>
        <p:spPr>
          <a:xfrm>
            <a:off x="889746" y="1412636"/>
            <a:ext cx="7364507" cy="441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>
                <a:solidFill>
                  <a:srgbClr val="0070C0"/>
                </a:solidFill>
              </a:rPr>
              <a:t>$100,000 Excavator Purchase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5E4C8E-DB19-43AC-8C86-E2D92798262C}"/>
              </a:ext>
            </a:extLst>
          </p:cNvPr>
          <p:cNvSpPr txBox="1"/>
          <p:nvPr/>
        </p:nvSpPr>
        <p:spPr>
          <a:xfrm>
            <a:off x="2523565" y="2848773"/>
            <a:ext cx="637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Good CPA:  $25k is CURRENT; $75k is L/T PORTION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99421-8C61-4A9A-804A-2845B7BA7B5D}"/>
              </a:ext>
            </a:extLst>
          </p:cNvPr>
          <p:cNvSpPr txBox="1"/>
          <p:nvPr/>
        </p:nvSpPr>
        <p:spPr>
          <a:xfrm>
            <a:off x="2514599" y="2073798"/>
            <a:ext cx="637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Recall that Working Capital</a:t>
            </a:r>
            <a:r>
              <a:rPr lang="en-US" b="1" dirty="0"/>
              <a:t> </a:t>
            </a:r>
            <a:r>
              <a:rPr lang="en-US" dirty="0"/>
              <a:t>= CA - CL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52DF5C-D6C8-469C-B436-411A12A85BCD}"/>
              </a:ext>
            </a:extLst>
          </p:cNvPr>
          <p:cNvSpPr txBox="1"/>
          <p:nvPr/>
        </p:nvSpPr>
        <p:spPr>
          <a:xfrm>
            <a:off x="2523565" y="3235911"/>
            <a:ext cx="637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Future ex-CPA:  $100k is CURRENT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492065-62D5-4E0A-9D90-DA3E66741731}"/>
              </a:ext>
            </a:extLst>
          </p:cNvPr>
          <p:cNvSpPr txBox="1"/>
          <p:nvPr/>
        </p:nvSpPr>
        <p:spPr>
          <a:xfrm>
            <a:off x="2523565" y="3777456"/>
            <a:ext cx="6373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The difference is $75k of WC (15 * $75k = $1,125,000 of Bonding Capacity)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20A3ED4-AF7A-494F-B535-FEB99AB6029E}"/>
              </a:ext>
            </a:extLst>
          </p:cNvPr>
          <p:cNvCxnSpPr>
            <a:endCxn id="8" idx="1"/>
          </p:cNvCxnSpPr>
          <p:nvPr/>
        </p:nvCxnSpPr>
        <p:spPr>
          <a:xfrm flipV="1">
            <a:off x="1520687" y="3033439"/>
            <a:ext cx="1002878" cy="5763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3DEB6E4-E5A7-40EC-8B44-ED4E01E6036A}"/>
              </a:ext>
            </a:extLst>
          </p:cNvPr>
          <p:cNvCxnSpPr>
            <a:cxnSpLocks/>
          </p:cNvCxnSpPr>
          <p:nvPr/>
        </p:nvCxnSpPr>
        <p:spPr>
          <a:xfrm flipV="1">
            <a:off x="1520687" y="3402772"/>
            <a:ext cx="1044941" cy="43506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ED6289-EAE1-429B-97F8-0E9D77A549C2}"/>
              </a:ext>
            </a:extLst>
          </p:cNvPr>
          <p:cNvCxnSpPr>
            <a:cxnSpLocks/>
          </p:cNvCxnSpPr>
          <p:nvPr/>
        </p:nvCxnSpPr>
        <p:spPr>
          <a:xfrm flipV="1">
            <a:off x="1520687" y="3416381"/>
            <a:ext cx="1044941" cy="76631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466D6B5-1D69-45A6-93D7-DFEB6610FB77}"/>
              </a:ext>
            </a:extLst>
          </p:cNvPr>
          <p:cNvCxnSpPr>
            <a:cxnSpLocks/>
          </p:cNvCxnSpPr>
          <p:nvPr/>
        </p:nvCxnSpPr>
        <p:spPr>
          <a:xfrm>
            <a:off x="1737496" y="3202686"/>
            <a:ext cx="834083" cy="2091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68D0CE-1CC4-435B-868C-FF908A867DB3}"/>
              </a:ext>
            </a:extLst>
          </p:cNvPr>
          <p:cNvCxnSpPr>
            <a:cxnSpLocks/>
          </p:cNvCxnSpPr>
          <p:nvPr/>
        </p:nvCxnSpPr>
        <p:spPr>
          <a:xfrm flipV="1">
            <a:off x="1520687" y="3409839"/>
            <a:ext cx="1050892" cy="4505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5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&amp; Embezzlement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7EEF4F-0B58-4338-BC47-690DB582D930}"/>
              </a:ext>
            </a:extLst>
          </p:cNvPr>
          <p:cNvSpPr txBox="1"/>
          <p:nvPr/>
        </p:nvSpPr>
        <p:spPr>
          <a:xfrm>
            <a:off x="652670" y="3476803"/>
            <a:ext cx="7792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“We’re really lucky, we have really great people.  They’ve been with me forever.”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34387-F7BC-4199-9AD0-77706957D388}"/>
              </a:ext>
            </a:extLst>
          </p:cNvPr>
          <p:cNvSpPr txBox="1"/>
          <p:nvPr/>
        </p:nvSpPr>
        <p:spPr>
          <a:xfrm>
            <a:off x="652670" y="2276474"/>
            <a:ext cx="7792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“No, that couldn’t happen here.”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6CC69-87FE-4BE7-BE9D-647EE5B8393F}"/>
              </a:ext>
            </a:extLst>
          </p:cNvPr>
          <p:cNvSpPr txBox="1"/>
          <p:nvPr/>
        </p:nvSpPr>
        <p:spPr>
          <a:xfrm>
            <a:off x="652670" y="2738139"/>
            <a:ext cx="7792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“I worked with these guys for years at that other company, and it’s all good.”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4C103-F2B5-430F-9300-8174122721A9}"/>
              </a:ext>
            </a:extLst>
          </p:cNvPr>
          <p:cNvSpPr txBox="1"/>
          <p:nvPr/>
        </p:nvSpPr>
        <p:spPr>
          <a:xfrm>
            <a:off x="652670" y="1394251"/>
            <a:ext cx="7792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58B1C"/>
                </a:solidFill>
              </a:rPr>
              <a:t>Things You’re Telling Yourself Right Now…</a:t>
            </a:r>
          </a:p>
        </p:txBody>
      </p:sp>
    </p:spTree>
    <p:extLst>
      <p:ext uri="{BB962C8B-B14F-4D97-AF65-F5344CB8AC3E}">
        <p14:creationId xmlns:p14="http://schemas.microsoft.com/office/powerpoint/2010/main" val="12620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Office</a:t>
            </a:r>
            <a:r>
              <a:rPr lang="en-US" dirty="0"/>
              <a:t> Embezzlement Techniques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34387-F7BC-4199-9AD0-77706957D388}"/>
              </a:ext>
            </a:extLst>
          </p:cNvPr>
          <p:cNvSpPr txBox="1"/>
          <p:nvPr/>
        </p:nvSpPr>
        <p:spPr>
          <a:xfrm>
            <a:off x="145773" y="1411870"/>
            <a:ext cx="87795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Fake invoice (accounts payable)</a:t>
            </a:r>
            <a:r>
              <a:rPr lang="en-US" sz="2400" dirty="0"/>
              <a:t> – the accounts payable clerk creates a fake invoice to a fictitious company</a:t>
            </a:r>
          </a:p>
          <a:p>
            <a:pPr lvl="0"/>
            <a:r>
              <a:rPr lang="en-US" sz="2400" u="sng" dirty="0"/>
              <a:t>Vanishing invoice (accounts receivable)</a:t>
            </a:r>
            <a:r>
              <a:rPr lang="en-US" sz="2400" dirty="0"/>
              <a:t> – payments may be diverted to a phony account and invoices are removed from the system. </a:t>
            </a:r>
          </a:p>
          <a:p>
            <a:pPr lvl="0"/>
            <a:r>
              <a:rPr lang="en-US" sz="2400" u="sng" dirty="0"/>
              <a:t>Payroll</a:t>
            </a:r>
            <a:r>
              <a:rPr lang="en-US" sz="2400" dirty="0"/>
              <a:t> – paying the wrong pay rate, too many hours, or paying for a non-existent employee. </a:t>
            </a:r>
          </a:p>
          <a:p>
            <a:pPr lvl="0"/>
            <a:r>
              <a:rPr lang="en-US" sz="2400" u="sng" dirty="0"/>
              <a:t>Online accounts</a:t>
            </a:r>
            <a:r>
              <a:rPr lang="en-US" sz="2400" dirty="0"/>
              <a:t> – flights, office supplies, household goods/gifts, credit card points</a:t>
            </a:r>
          </a:p>
        </p:txBody>
      </p:sp>
    </p:spTree>
    <p:extLst>
      <p:ext uri="{BB962C8B-B14F-4D97-AF65-F5344CB8AC3E}">
        <p14:creationId xmlns:p14="http://schemas.microsoft.com/office/powerpoint/2010/main" val="315314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Field</a:t>
            </a:r>
            <a:r>
              <a:rPr lang="en-US" dirty="0"/>
              <a:t> Embezzlement Techniques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34387-F7BC-4199-9AD0-77706957D388}"/>
              </a:ext>
            </a:extLst>
          </p:cNvPr>
          <p:cNvSpPr txBox="1"/>
          <p:nvPr/>
        </p:nvSpPr>
        <p:spPr>
          <a:xfrm>
            <a:off x="145773" y="1411870"/>
            <a:ext cx="87795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Salvage</a:t>
            </a:r>
            <a:r>
              <a:rPr lang="en-US" sz="2400" dirty="0"/>
              <a:t> – jobsite assets like gravel/dirt, house furnishings, timbers, precious metals, or just common steel</a:t>
            </a:r>
          </a:p>
          <a:p>
            <a:pPr lvl="0"/>
            <a:r>
              <a:rPr lang="en-US" sz="2400" u="sng" dirty="0"/>
              <a:t>Use of Company assets</a:t>
            </a:r>
            <a:r>
              <a:rPr lang="en-US" sz="2400" dirty="0"/>
              <a:t> – side jobs with Company equipment/materials; renting Company property to others</a:t>
            </a:r>
          </a:p>
          <a:p>
            <a:pPr lvl="0"/>
            <a:r>
              <a:rPr lang="en-US" sz="2400" u="sng" dirty="0"/>
              <a:t>Fuel</a:t>
            </a:r>
            <a:r>
              <a:rPr lang="en-US" sz="2400" dirty="0"/>
              <a:t> – Company fuel for personal vehicles or recreational watercraft</a:t>
            </a:r>
          </a:p>
          <a:p>
            <a:pPr lvl="0"/>
            <a:r>
              <a:rPr lang="en-US" sz="2400" u="sng" dirty="0"/>
              <a:t>Expense reimbursement</a:t>
            </a:r>
            <a:r>
              <a:rPr lang="en-US" sz="2400" dirty="0"/>
              <a:t> – personal purchases on the Company credit card or bogus receipts</a:t>
            </a:r>
          </a:p>
        </p:txBody>
      </p:sp>
    </p:spTree>
    <p:extLst>
      <p:ext uri="{BB962C8B-B14F-4D97-AF65-F5344CB8AC3E}">
        <p14:creationId xmlns:p14="http://schemas.microsoft.com/office/powerpoint/2010/main" val="23321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1B7A3F-02D1-47EC-9AD8-C95857EA6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866" y="542377"/>
            <a:ext cx="4669546" cy="12161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9E3997-9DF9-48B4-BD27-62DC786BA3A7}"/>
              </a:ext>
            </a:extLst>
          </p:cNvPr>
          <p:cNvSpPr txBox="1"/>
          <p:nvPr/>
        </p:nvSpPr>
        <p:spPr>
          <a:xfrm>
            <a:off x="1729409" y="2286000"/>
            <a:ext cx="54764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Scott Jennings, P.E.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Principal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T  (808) 271-5150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E  sj@sjcivil.com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W  www.sjcivil.com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DD59ED-ADB0-4869-9030-91071D60A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73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34387-F7BC-4199-9AD0-77706957D388}"/>
              </a:ext>
            </a:extLst>
          </p:cNvPr>
          <p:cNvSpPr txBox="1"/>
          <p:nvPr/>
        </p:nvSpPr>
        <p:spPr>
          <a:xfrm>
            <a:off x="145773" y="1411870"/>
            <a:ext cx="8779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</a:rPr>
              <a:t>Separation of duties</a:t>
            </a:r>
            <a:r>
              <a:rPr lang="en-US" dirty="0">
                <a:solidFill>
                  <a:srgbClr val="0070C0"/>
                </a:solidFill>
              </a:rPr>
              <a:t> – split duties to multiple people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whomever signs or cuts the checks should not balance the bank account  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the person entering the invoices into the system does not issue payments  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the person opening the mail does not make bank deposits</a:t>
            </a:r>
            <a:endParaRPr lang="en-US" sz="2400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</a:rPr>
              <a:t>Password protection</a:t>
            </a:r>
            <a:r>
              <a:rPr lang="en-US" dirty="0">
                <a:solidFill>
                  <a:srgbClr val="0070C0"/>
                </a:solidFill>
              </a:rPr>
              <a:t> – keep passwords protected to non-fiduciary websites like:  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office supplies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general merchandise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food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airlines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other travel accommodations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03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Prevention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34387-F7BC-4199-9AD0-77706957D388}"/>
              </a:ext>
            </a:extLst>
          </p:cNvPr>
          <p:cNvSpPr txBox="1"/>
          <p:nvPr/>
        </p:nvSpPr>
        <p:spPr>
          <a:xfrm>
            <a:off x="145773" y="1411870"/>
            <a:ext cx="8779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</a:rPr>
              <a:t>Asset reconciliation</a:t>
            </a:r>
            <a:endParaRPr lang="en-US" sz="2400" u="sng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fuel bills – generate an estimated monthly usage of fuel, jointly with the fuel cardholder, and monitor it monthly (or weekly!)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hard assets – generate a system of regular “asset check-ins” where employees are required to report the whereabouts of equipment (of course this is at runasset.com)</a:t>
            </a:r>
            <a:endParaRPr lang="en-US" sz="24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bank accounts – account for cash use on a monthly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</a:rPr>
              <a:t>Petty cash</a:t>
            </a:r>
            <a:r>
              <a:rPr lang="en-US" dirty="0">
                <a:solidFill>
                  <a:srgbClr val="0070C0"/>
                </a:solidFill>
              </a:rPr>
              <a:t> – if small amounts of cash are kept on hand, make sure to have simple accounting in an envelope or cash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</a:rPr>
              <a:t>Trust, but verify.</a:t>
            </a:r>
          </a:p>
        </p:txBody>
      </p:sp>
    </p:spTree>
    <p:extLst>
      <p:ext uri="{BB962C8B-B14F-4D97-AF65-F5344CB8AC3E}">
        <p14:creationId xmlns:p14="http://schemas.microsoft.com/office/powerpoint/2010/main" val="1441585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1B7A3F-02D1-47EC-9AD8-C95857EA6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866" y="542377"/>
            <a:ext cx="4669546" cy="12161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9E3997-9DF9-48B4-BD27-62DC786BA3A7}"/>
              </a:ext>
            </a:extLst>
          </p:cNvPr>
          <p:cNvSpPr txBox="1"/>
          <p:nvPr/>
        </p:nvSpPr>
        <p:spPr>
          <a:xfrm>
            <a:off x="1729409" y="2286000"/>
            <a:ext cx="54764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Scott Jennings, P.E.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Principal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T  (808) 271-5150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E  sj@sjcivil.com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W  www.sjcivil.com</a:t>
            </a:r>
          </a:p>
        </p:txBody>
      </p:sp>
    </p:spTree>
    <p:extLst>
      <p:ext uri="{BB962C8B-B14F-4D97-AF65-F5344CB8AC3E}">
        <p14:creationId xmlns:p14="http://schemas.microsoft.com/office/powerpoint/2010/main" val="397555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2551"/>
            <a:ext cx="8229600" cy="37306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500" u="sng" dirty="0"/>
              <a:t>Owners, Executives, </a:t>
            </a:r>
          </a:p>
          <a:p>
            <a:pPr marL="0" indent="0" algn="ctr">
              <a:buNone/>
            </a:pPr>
            <a:r>
              <a:rPr lang="en-US" sz="3500" u="sng" dirty="0"/>
              <a:t>&amp; Financial Professionals</a:t>
            </a:r>
          </a:p>
          <a:p>
            <a:pPr marL="0" indent="0" algn="ctr">
              <a:buNone/>
            </a:pPr>
            <a:endParaRPr lang="en-US" sz="900" u="sng" dirty="0"/>
          </a:p>
          <a:p>
            <a:r>
              <a:rPr lang="en-US" dirty="0">
                <a:solidFill>
                  <a:srgbClr val="188A38"/>
                </a:solidFill>
              </a:rPr>
              <a:t>The basics of reading construction financials for your own use – be smarter than him/her</a:t>
            </a:r>
          </a:p>
          <a:p>
            <a:r>
              <a:rPr lang="en-US" dirty="0">
                <a:solidFill>
                  <a:srgbClr val="245AA5"/>
                </a:solidFill>
              </a:rPr>
              <a:t>What your users are looking for in your financials (and what you should see in your subs’)</a:t>
            </a:r>
          </a:p>
          <a:p>
            <a:r>
              <a:rPr lang="en-US" dirty="0">
                <a:solidFill>
                  <a:srgbClr val="F48426"/>
                </a:solidFill>
              </a:rPr>
              <a:t>Keeping an eye out for fraud and embezzlement</a:t>
            </a:r>
          </a:p>
        </p:txBody>
      </p:sp>
    </p:spTree>
    <p:extLst>
      <p:ext uri="{BB962C8B-B14F-4D97-AF65-F5344CB8AC3E}">
        <p14:creationId xmlns:p14="http://schemas.microsoft.com/office/powerpoint/2010/main" val="85232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Financial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466"/>
            <a:ext cx="8229600" cy="313923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8499C"/>
                </a:solidFill>
              </a:rPr>
              <a:t>Income Statement (the P&amp;L)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8499C"/>
                </a:solidFill>
              </a:rPr>
              <a:t>Revenue - Cost = Profit</a:t>
            </a:r>
          </a:p>
          <a:p>
            <a:r>
              <a:rPr lang="en-US" dirty="0">
                <a:solidFill>
                  <a:srgbClr val="18499C"/>
                </a:solidFill>
              </a:rPr>
              <a:t>Balance Sheet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8499C"/>
                </a:solidFill>
              </a:rPr>
              <a:t>Assets, Liabilities (the difference is Equity)</a:t>
            </a:r>
          </a:p>
          <a:p>
            <a:r>
              <a:rPr lang="en-US" dirty="0">
                <a:solidFill>
                  <a:srgbClr val="18499C"/>
                </a:solidFill>
              </a:rPr>
              <a:t>Cash Flow Statement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8499C"/>
                </a:solidFill>
              </a:rPr>
              <a:t>Meh…</a:t>
            </a:r>
          </a:p>
        </p:txBody>
      </p:sp>
    </p:spTree>
    <p:extLst>
      <p:ext uri="{BB962C8B-B14F-4D97-AF65-F5344CB8AC3E}">
        <p14:creationId xmlns:p14="http://schemas.microsoft.com/office/powerpoint/2010/main" val="121146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/>
              <a:t>Income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2215478"/>
            <a:ext cx="4373217" cy="228694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000" dirty="0">
                <a:solidFill>
                  <a:srgbClr val="18499C"/>
                </a:solidFill>
              </a:rPr>
              <a:t>In a </a:t>
            </a:r>
            <a:r>
              <a:rPr lang="en-US" sz="2000" u="sng" dirty="0">
                <a:solidFill>
                  <a:srgbClr val="18499C"/>
                </a:solidFill>
              </a:rPr>
              <a:t>period</a:t>
            </a:r>
            <a:r>
              <a:rPr lang="en-US" sz="2000" dirty="0">
                <a:solidFill>
                  <a:srgbClr val="18499C"/>
                </a:solidFill>
              </a:rPr>
              <a:t> of time…</a:t>
            </a:r>
          </a:p>
          <a:p>
            <a:pPr marL="0" indent="0" algn="r">
              <a:buNone/>
            </a:pPr>
            <a:r>
              <a:rPr lang="en-US" sz="2000" dirty="0">
                <a:solidFill>
                  <a:srgbClr val="00B050"/>
                </a:solidFill>
              </a:rPr>
              <a:t>Revenue (Sales)</a:t>
            </a:r>
          </a:p>
          <a:p>
            <a:pPr marL="0" indent="0" algn="r">
              <a:buNone/>
            </a:pPr>
            <a:r>
              <a:rPr lang="en-US" sz="2000" u="sng" dirty="0">
                <a:solidFill>
                  <a:srgbClr val="FF0000"/>
                </a:solidFill>
              </a:rPr>
              <a:t>- Cost (COGS)</a:t>
            </a:r>
          </a:p>
          <a:p>
            <a:pPr marL="0" indent="0" algn="r">
              <a:buNone/>
            </a:pPr>
            <a:r>
              <a:rPr lang="en-US" sz="2000" dirty="0">
                <a:solidFill>
                  <a:srgbClr val="00B050"/>
                </a:solidFill>
              </a:rPr>
              <a:t>Gross Profit</a:t>
            </a:r>
          </a:p>
          <a:p>
            <a:pPr marL="0" indent="0" algn="r">
              <a:buNone/>
            </a:pPr>
            <a:r>
              <a:rPr lang="en-US" sz="2000" u="sng" dirty="0">
                <a:solidFill>
                  <a:srgbClr val="FF0000"/>
                </a:solidFill>
              </a:rPr>
              <a:t>- G&amp;A (General &amp; Admin. Costs)</a:t>
            </a:r>
          </a:p>
          <a:p>
            <a:pPr marL="0" indent="0" algn="r">
              <a:buNone/>
            </a:pPr>
            <a:r>
              <a:rPr lang="en-US" sz="2000" dirty="0">
                <a:solidFill>
                  <a:srgbClr val="00B050"/>
                </a:solidFill>
              </a:rPr>
              <a:t>Net Profit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8EC36C-2D59-4934-B36B-023DF11E445F}"/>
              </a:ext>
            </a:extLst>
          </p:cNvPr>
          <p:cNvSpPr txBox="1">
            <a:spLocks/>
          </p:cNvSpPr>
          <p:nvPr/>
        </p:nvSpPr>
        <p:spPr>
          <a:xfrm>
            <a:off x="4572000" y="2215478"/>
            <a:ext cx="3766930" cy="2286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$10,000,000</a:t>
            </a:r>
          </a:p>
          <a:p>
            <a:pPr marL="0" indent="0">
              <a:buNone/>
            </a:pPr>
            <a:r>
              <a:rPr lang="en-US" sz="2000" u="sng" dirty="0">
                <a:solidFill>
                  <a:srgbClr val="FF0000"/>
                </a:solidFill>
              </a:rPr>
              <a:t>$9,000,000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$1,000,000</a:t>
            </a:r>
          </a:p>
          <a:p>
            <a:pPr marL="0" indent="0">
              <a:buNone/>
            </a:pPr>
            <a:r>
              <a:rPr lang="en-US" sz="2000" u="sng" dirty="0">
                <a:solidFill>
                  <a:srgbClr val="FF0000"/>
                </a:solidFill>
              </a:rPr>
              <a:t>$600,000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$400,000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EC45B-725C-428E-96B4-DE0009A6C85B}"/>
              </a:ext>
            </a:extLst>
          </p:cNvPr>
          <p:cNvSpPr txBox="1"/>
          <p:nvPr/>
        </p:nvSpPr>
        <p:spPr>
          <a:xfrm>
            <a:off x="1908313" y="1540565"/>
            <a:ext cx="5327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18499C"/>
                </a:solidFill>
              </a:rPr>
              <a:t>The Basics (K.I.S.S.)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35338B-0CA7-4891-8380-0471ABCE2A1E}"/>
              </a:ext>
            </a:extLst>
          </p:cNvPr>
          <p:cNvCxnSpPr>
            <a:cxnSpLocks/>
          </p:cNvCxnSpPr>
          <p:nvPr/>
        </p:nvCxnSpPr>
        <p:spPr>
          <a:xfrm flipH="1">
            <a:off x="6061029" y="3273068"/>
            <a:ext cx="1268628" cy="0"/>
          </a:xfrm>
          <a:prstGeom prst="straightConnector1">
            <a:avLst/>
          </a:prstGeom>
          <a:ln>
            <a:solidFill>
              <a:srgbClr val="F1842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F3E4E1-3B8A-4D81-896D-0C070C33C6D1}"/>
              </a:ext>
            </a:extLst>
          </p:cNvPr>
          <p:cNvSpPr txBox="1"/>
          <p:nvPr/>
        </p:nvSpPr>
        <p:spPr>
          <a:xfrm>
            <a:off x="7303697" y="3042237"/>
            <a:ext cx="164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1842B"/>
                </a:solidFill>
              </a:rPr>
              <a:t>“The line”</a:t>
            </a:r>
          </a:p>
          <a:p>
            <a:pPr algn="ctr"/>
            <a:r>
              <a:rPr lang="en-US" sz="1200" b="1" dirty="0">
                <a:solidFill>
                  <a:srgbClr val="F1842B"/>
                </a:solidFill>
              </a:rPr>
              <a:t>Opinions vary.</a:t>
            </a:r>
          </a:p>
        </p:txBody>
      </p:sp>
    </p:spTree>
    <p:extLst>
      <p:ext uri="{BB962C8B-B14F-4D97-AF65-F5344CB8AC3E}">
        <p14:creationId xmlns:p14="http://schemas.microsoft.com/office/powerpoint/2010/main" val="170072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/>
              <a:t>Income Statement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D70E93-9667-4779-8F45-3ADDB4E00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81793"/>
              </p:ext>
            </p:extLst>
          </p:nvPr>
        </p:nvGraphicFramePr>
        <p:xfrm>
          <a:off x="105741" y="1327701"/>
          <a:ext cx="8710268" cy="3085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799">
                  <a:extLst>
                    <a:ext uri="{9D8B030D-6E8A-4147-A177-3AD203B41FA5}">
                      <a16:colId xmlns:a16="http://schemas.microsoft.com/office/drawing/2014/main" val="313998562"/>
                    </a:ext>
                  </a:extLst>
                </a:gridCol>
                <a:gridCol w="428799">
                  <a:extLst>
                    <a:ext uri="{9D8B030D-6E8A-4147-A177-3AD203B41FA5}">
                      <a16:colId xmlns:a16="http://schemas.microsoft.com/office/drawing/2014/main" val="3137255808"/>
                    </a:ext>
                  </a:extLst>
                </a:gridCol>
                <a:gridCol w="3209502">
                  <a:extLst>
                    <a:ext uri="{9D8B030D-6E8A-4147-A177-3AD203B41FA5}">
                      <a16:colId xmlns:a16="http://schemas.microsoft.com/office/drawing/2014/main" val="781856699"/>
                    </a:ext>
                  </a:extLst>
                </a:gridCol>
                <a:gridCol w="1160792">
                  <a:extLst>
                    <a:ext uri="{9D8B030D-6E8A-4147-A177-3AD203B41FA5}">
                      <a16:colId xmlns:a16="http://schemas.microsoft.com/office/drawing/2014/main" val="3086411412"/>
                    </a:ext>
                  </a:extLst>
                </a:gridCol>
                <a:gridCol w="1160792">
                  <a:extLst>
                    <a:ext uri="{9D8B030D-6E8A-4147-A177-3AD203B41FA5}">
                      <a16:colId xmlns:a16="http://schemas.microsoft.com/office/drawing/2014/main" val="4263742504"/>
                    </a:ext>
                  </a:extLst>
                </a:gridCol>
                <a:gridCol w="1160792">
                  <a:extLst>
                    <a:ext uri="{9D8B030D-6E8A-4147-A177-3AD203B41FA5}">
                      <a16:colId xmlns:a16="http://schemas.microsoft.com/office/drawing/2014/main" val="237742771"/>
                    </a:ext>
                  </a:extLst>
                </a:gridCol>
                <a:gridCol w="1160792">
                  <a:extLst>
                    <a:ext uri="{9D8B030D-6E8A-4147-A177-3AD203B41FA5}">
                      <a16:colId xmlns:a16="http://schemas.microsoft.com/office/drawing/2014/main" val="1179028033"/>
                    </a:ext>
                  </a:extLst>
                </a:gridCol>
              </a:tblGrid>
              <a:tr h="2644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INCOME STATEMENT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8143378"/>
                  </a:ext>
                </a:extLst>
              </a:tr>
              <a:tr h="2093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Years Ended December 31,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3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2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1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0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9950602"/>
                  </a:ext>
                </a:extLst>
              </a:tr>
              <a:tr h="2093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1570546"/>
                  </a:ext>
                </a:extLst>
              </a:tr>
              <a:tr h="2093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Revenue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22,968,721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12,306,648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22,861,053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14,545,504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5883888"/>
                  </a:ext>
                </a:extLst>
              </a:tr>
              <a:tr h="2424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Construction costs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21,477,247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10,902,813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21,438,535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14,249,678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4906737"/>
                  </a:ext>
                </a:extLst>
              </a:tr>
              <a:tr h="2093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855800"/>
                  </a:ext>
                </a:extLst>
              </a:tr>
              <a:tr h="2203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GROSS PROFIT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1,491,474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1,403,835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1,422,518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295,826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4782010"/>
                  </a:ext>
                </a:extLst>
              </a:tr>
              <a:tr h="2203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6.5%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11.4%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6.2%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2.0%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7489168"/>
                  </a:ext>
                </a:extLst>
              </a:tr>
              <a:tr h="2093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002891"/>
                  </a:ext>
                </a:extLst>
              </a:tr>
              <a:tr h="2424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General and administrative expense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1,493,129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1,256,043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1,273,721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962,415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7532769"/>
                  </a:ext>
                </a:extLst>
              </a:tr>
              <a:tr h="2093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6.5%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10.2%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5.6%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6.6%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4131829"/>
                  </a:ext>
                </a:extLst>
              </a:tr>
              <a:tr h="2093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453552"/>
                  </a:ext>
                </a:extLst>
              </a:tr>
              <a:tr h="2203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INCOME (LOSS) FROM OPERATIONS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(1,655)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147,792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148,797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(666,589)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0373661"/>
                  </a:ext>
                </a:extLst>
              </a:tr>
              <a:tr h="2093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0.0%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1.2%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0.7%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-4.6%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849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4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/>
              <a:t>What Can We See?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D70E93-9667-4779-8F45-3ADDB4E00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93684"/>
              </p:ext>
            </p:extLst>
          </p:nvPr>
        </p:nvGraphicFramePr>
        <p:xfrm>
          <a:off x="105741" y="1327699"/>
          <a:ext cx="6036644" cy="3731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79">
                  <a:extLst>
                    <a:ext uri="{9D8B030D-6E8A-4147-A177-3AD203B41FA5}">
                      <a16:colId xmlns:a16="http://schemas.microsoft.com/office/drawing/2014/main" val="313998562"/>
                    </a:ext>
                  </a:extLst>
                </a:gridCol>
                <a:gridCol w="297179">
                  <a:extLst>
                    <a:ext uri="{9D8B030D-6E8A-4147-A177-3AD203B41FA5}">
                      <a16:colId xmlns:a16="http://schemas.microsoft.com/office/drawing/2014/main" val="3137255808"/>
                    </a:ext>
                  </a:extLst>
                </a:gridCol>
                <a:gridCol w="2224342">
                  <a:extLst>
                    <a:ext uri="{9D8B030D-6E8A-4147-A177-3AD203B41FA5}">
                      <a16:colId xmlns:a16="http://schemas.microsoft.com/office/drawing/2014/main" val="781856699"/>
                    </a:ext>
                  </a:extLst>
                </a:gridCol>
                <a:gridCol w="804486">
                  <a:extLst>
                    <a:ext uri="{9D8B030D-6E8A-4147-A177-3AD203B41FA5}">
                      <a16:colId xmlns:a16="http://schemas.microsoft.com/office/drawing/2014/main" val="3086411412"/>
                    </a:ext>
                  </a:extLst>
                </a:gridCol>
                <a:gridCol w="804486">
                  <a:extLst>
                    <a:ext uri="{9D8B030D-6E8A-4147-A177-3AD203B41FA5}">
                      <a16:colId xmlns:a16="http://schemas.microsoft.com/office/drawing/2014/main" val="4263742504"/>
                    </a:ext>
                  </a:extLst>
                </a:gridCol>
                <a:gridCol w="804486">
                  <a:extLst>
                    <a:ext uri="{9D8B030D-6E8A-4147-A177-3AD203B41FA5}">
                      <a16:colId xmlns:a16="http://schemas.microsoft.com/office/drawing/2014/main" val="237742771"/>
                    </a:ext>
                  </a:extLst>
                </a:gridCol>
                <a:gridCol w="804486">
                  <a:extLst>
                    <a:ext uri="{9D8B030D-6E8A-4147-A177-3AD203B41FA5}">
                      <a16:colId xmlns:a16="http://schemas.microsoft.com/office/drawing/2014/main" val="1179028033"/>
                    </a:ext>
                  </a:extLst>
                </a:gridCol>
              </a:tblGrid>
              <a:tr h="31168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INCOME STATEMENT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8143378"/>
                  </a:ext>
                </a:extLst>
              </a:tr>
              <a:tr h="2467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Years Ended December 31,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3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2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1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0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9950602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1570546"/>
                  </a:ext>
                </a:extLst>
              </a:tr>
              <a:tr h="2467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Revenue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22,968,721 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12,306,648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22,861,053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14,545,504 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5883888"/>
                  </a:ext>
                </a:extLst>
              </a:tr>
              <a:tr h="2857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Construction costs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21,477,247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10,902,813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21,438,535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14,249,678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4906737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855800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GROSS PROFIT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1,491,474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1,403,835 </a:t>
                      </a:r>
                      <a:endParaRPr lang="en-US" sz="11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1,422,518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295,826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4782010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6.5%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11.4%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6.2%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2.0%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7489168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002891"/>
                  </a:ext>
                </a:extLst>
              </a:tr>
              <a:tr h="2857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General and administrative expense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1,493,129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1,256,043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1,273,721 </a:t>
                      </a:r>
                      <a:endParaRPr lang="en-US" sz="11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962,415 </a:t>
                      </a:r>
                      <a:endParaRPr lang="en-US" sz="11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7532769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6.5%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10.2%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5.6%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6.6%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4131829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453552"/>
                  </a:ext>
                </a:extLst>
              </a:tr>
              <a:tr h="3547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INCOME (LOSS) FROM OPERATIONS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(1,655)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147,792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148,797 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(666,589)</a:t>
                      </a:r>
                      <a:endParaRPr lang="en-US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0373661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0.0%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1.2%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0.7%</a:t>
                      </a:r>
                      <a:endParaRPr lang="en-US" sz="11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-4.6%</a:t>
                      </a:r>
                      <a:endParaRPr lang="en-US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8493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E6E347E-9366-4DE5-AC50-8ED8E60FA7E8}"/>
              </a:ext>
            </a:extLst>
          </p:cNvPr>
          <p:cNvSpPr txBox="1"/>
          <p:nvPr/>
        </p:nvSpPr>
        <p:spPr>
          <a:xfrm>
            <a:off x="6291466" y="1607866"/>
            <a:ext cx="112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Revenue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E29B0268-73F2-4DC7-9AD8-290079AD401A}"/>
              </a:ext>
            </a:extLst>
          </p:cNvPr>
          <p:cNvSpPr/>
          <p:nvPr/>
        </p:nvSpPr>
        <p:spPr>
          <a:xfrm>
            <a:off x="7612554" y="1671968"/>
            <a:ext cx="347870" cy="28326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250E2CA-7938-48E6-B956-DAC9BE3A7276}"/>
              </a:ext>
            </a:extLst>
          </p:cNvPr>
          <p:cNvSpPr/>
          <p:nvPr/>
        </p:nvSpPr>
        <p:spPr>
          <a:xfrm rot="10800000">
            <a:off x="7612554" y="2019024"/>
            <a:ext cx="347870" cy="283265"/>
          </a:xfrm>
          <a:prstGeom prst="down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695FE-CA6E-41E5-AC5A-B5F17AE4CA89}"/>
              </a:ext>
            </a:extLst>
          </p:cNvPr>
          <p:cNvSpPr txBox="1"/>
          <p:nvPr/>
        </p:nvSpPr>
        <p:spPr>
          <a:xfrm>
            <a:off x="6301409" y="1994628"/>
            <a:ext cx="112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Profit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F5EB2-56FA-41DC-B93F-97F4147593A7}"/>
              </a:ext>
            </a:extLst>
          </p:cNvPr>
          <p:cNvSpPr txBox="1"/>
          <p:nvPr/>
        </p:nvSpPr>
        <p:spPr>
          <a:xfrm>
            <a:off x="6291465" y="1284701"/>
            <a:ext cx="18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Years</a:t>
            </a:r>
            <a:r>
              <a:rPr lang="en-US" dirty="0"/>
              <a:t>        </a:t>
            </a:r>
            <a:r>
              <a:rPr lang="en-US" u="sng" dirty="0"/>
              <a:t>1 to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B39B8-0123-4FA5-B676-8E3A5DBEAE71}"/>
              </a:ext>
            </a:extLst>
          </p:cNvPr>
          <p:cNvSpPr txBox="1"/>
          <p:nvPr/>
        </p:nvSpPr>
        <p:spPr>
          <a:xfrm>
            <a:off x="6301409" y="2311837"/>
            <a:ext cx="183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18499C"/>
                </a:solidFill>
              </a:rPr>
              <a:t>Years 0 to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5BC69E-1593-43F6-B9B7-E2A66D835927}"/>
              </a:ext>
            </a:extLst>
          </p:cNvPr>
          <p:cNvSpPr txBox="1"/>
          <p:nvPr/>
        </p:nvSpPr>
        <p:spPr>
          <a:xfrm>
            <a:off x="6301409" y="2613037"/>
            <a:ext cx="2736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499C"/>
                </a:solidFill>
              </a:rPr>
              <a:t>G&amp;A dollars growing to steady, but revenue didn’t support G&amp;A in Year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0BEC9F-8C4C-4D3D-A842-BB68F3A4E67D}"/>
              </a:ext>
            </a:extLst>
          </p:cNvPr>
          <p:cNvSpPr/>
          <p:nvPr/>
        </p:nvSpPr>
        <p:spPr>
          <a:xfrm>
            <a:off x="2874491" y="3729689"/>
            <a:ext cx="3299793" cy="274320"/>
          </a:xfrm>
          <a:prstGeom prst="rect">
            <a:avLst/>
          </a:prstGeom>
          <a:noFill/>
          <a:ln w="31750">
            <a:solidFill>
              <a:srgbClr val="1849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6C1D4651-C29F-4D38-B4AF-3EA9C2BE7C15}"/>
              </a:ext>
            </a:extLst>
          </p:cNvPr>
          <p:cNvSpPr/>
          <p:nvPr/>
        </p:nvSpPr>
        <p:spPr>
          <a:xfrm rot="10800000">
            <a:off x="8425640" y="1629831"/>
            <a:ext cx="347870" cy="283265"/>
          </a:xfrm>
          <a:prstGeom prst="down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6688DFF5-A7F0-488E-BEE9-A73DF9F71E91}"/>
              </a:ext>
            </a:extLst>
          </p:cNvPr>
          <p:cNvSpPr/>
          <p:nvPr/>
        </p:nvSpPr>
        <p:spPr>
          <a:xfrm>
            <a:off x="8425640" y="2056299"/>
            <a:ext cx="347870" cy="28326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2FC50F-7432-44EC-BF71-D5B49E7DFA8C}"/>
              </a:ext>
            </a:extLst>
          </p:cNvPr>
          <p:cNvSpPr/>
          <p:nvPr/>
        </p:nvSpPr>
        <p:spPr>
          <a:xfrm>
            <a:off x="2874491" y="3215791"/>
            <a:ext cx="2529500" cy="274320"/>
          </a:xfrm>
          <a:prstGeom prst="rect">
            <a:avLst/>
          </a:prstGeom>
          <a:noFill/>
          <a:ln w="31750">
            <a:solidFill>
              <a:srgbClr val="188A3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B35530E-7BB2-4430-BEED-3342858050F4}"/>
              </a:ext>
            </a:extLst>
          </p:cNvPr>
          <p:cNvSpPr/>
          <p:nvPr/>
        </p:nvSpPr>
        <p:spPr>
          <a:xfrm>
            <a:off x="2874491" y="2161623"/>
            <a:ext cx="2529500" cy="274320"/>
          </a:xfrm>
          <a:prstGeom prst="rect">
            <a:avLst/>
          </a:prstGeom>
          <a:noFill/>
          <a:ln w="31750">
            <a:solidFill>
              <a:srgbClr val="188A3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F31A7B-86B1-4840-9349-1C7D09925BFD}"/>
              </a:ext>
            </a:extLst>
          </p:cNvPr>
          <p:cNvSpPr txBox="1"/>
          <p:nvPr/>
        </p:nvSpPr>
        <p:spPr>
          <a:xfrm>
            <a:off x="8146580" y="1290316"/>
            <a:ext cx="907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u="sng" dirty="0"/>
              <a:t>2 to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0F095-9B5E-4468-B74E-AFF120AAA4B5}"/>
              </a:ext>
            </a:extLst>
          </p:cNvPr>
          <p:cNvSpPr txBox="1"/>
          <p:nvPr/>
        </p:nvSpPr>
        <p:spPr>
          <a:xfrm>
            <a:off x="6317091" y="3750406"/>
            <a:ext cx="183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48426"/>
                </a:solidFill>
              </a:rPr>
              <a:t>Year 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BA70B8-05C7-46A7-BFE8-03A43D1462C2}"/>
              </a:ext>
            </a:extLst>
          </p:cNvPr>
          <p:cNvSpPr txBox="1"/>
          <p:nvPr/>
        </p:nvSpPr>
        <p:spPr>
          <a:xfrm>
            <a:off x="6317091" y="4051606"/>
            <a:ext cx="273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48426"/>
                </a:solidFill>
              </a:rPr>
              <a:t>Tough year and/or aggressive writing off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0374B4-B2EA-46CE-BDD5-FC35579CDDE1}"/>
              </a:ext>
            </a:extLst>
          </p:cNvPr>
          <p:cNvSpPr/>
          <p:nvPr/>
        </p:nvSpPr>
        <p:spPr>
          <a:xfrm>
            <a:off x="5419940" y="4595419"/>
            <a:ext cx="754344" cy="274320"/>
          </a:xfrm>
          <a:prstGeom prst="rect">
            <a:avLst/>
          </a:prstGeom>
          <a:noFill/>
          <a:ln w="31750">
            <a:solidFill>
              <a:srgbClr val="F69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2D9AEB-71DB-466B-89B1-219146B04C24}"/>
              </a:ext>
            </a:extLst>
          </p:cNvPr>
          <p:cNvCxnSpPr/>
          <p:nvPr/>
        </p:nvCxnSpPr>
        <p:spPr>
          <a:xfrm flipH="1">
            <a:off x="4405118" y="3569539"/>
            <a:ext cx="149087" cy="2475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59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/>
      <p:bldP spid="8" grpId="0"/>
      <p:bldP spid="5" grpId="0"/>
      <p:bldP spid="11" grpId="0"/>
      <p:bldP spid="9" grpId="0" animBg="1"/>
      <p:bldP spid="15" grpId="0" animBg="1"/>
      <p:bldP spid="16" grpId="0" animBg="1"/>
      <p:bldP spid="17" grpId="0" animBg="1"/>
      <p:bldP spid="19" grpId="0" animBg="1"/>
      <p:bldP spid="20" grpId="0"/>
      <p:bldP spid="21" grpId="0"/>
      <p:bldP spid="22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F03EF-D4F7-495D-8FC5-17883966C112}"/>
              </a:ext>
            </a:extLst>
          </p:cNvPr>
          <p:cNvSpPr txBox="1">
            <a:spLocks/>
          </p:cNvSpPr>
          <p:nvPr/>
        </p:nvSpPr>
        <p:spPr>
          <a:xfrm>
            <a:off x="198783" y="2116086"/>
            <a:ext cx="4373217" cy="3027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F1842B"/>
                </a:solidFill>
              </a:rPr>
              <a:t>At a </a:t>
            </a:r>
            <a:r>
              <a:rPr lang="en-US" sz="2000" u="sng" dirty="0">
                <a:solidFill>
                  <a:srgbClr val="F1842B"/>
                </a:solidFill>
              </a:rPr>
              <a:t>point</a:t>
            </a:r>
            <a:r>
              <a:rPr lang="en-US" sz="2000" dirty="0">
                <a:solidFill>
                  <a:srgbClr val="F1842B"/>
                </a:solidFill>
              </a:rPr>
              <a:t> in time…</a:t>
            </a:r>
          </a:p>
          <a:p>
            <a:pPr marL="0" indent="0">
              <a:buFont typeface="Arial"/>
              <a:buNone/>
            </a:pPr>
            <a:r>
              <a:rPr lang="en-US" sz="2000" u="sng" dirty="0">
                <a:solidFill>
                  <a:srgbClr val="00B050"/>
                </a:solidFill>
              </a:rPr>
              <a:t>Assets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00B050"/>
                </a:solidFill>
              </a:rPr>
              <a:t>Cash, investments, A/R, equipment</a:t>
            </a:r>
          </a:p>
          <a:p>
            <a:pPr marL="0" indent="0">
              <a:buFont typeface="Arial"/>
              <a:buNone/>
            </a:pPr>
            <a:r>
              <a:rPr lang="en-US" sz="2000" u="sng" dirty="0">
                <a:solidFill>
                  <a:srgbClr val="FF0000"/>
                </a:solidFill>
              </a:rPr>
              <a:t>Liabilities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FF0000"/>
                </a:solidFill>
              </a:rPr>
              <a:t>A/P, Debt (Short/long term)</a:t>
            </a:r>
          </a:p>
          <a:p>
            <a:pPr marL="0" indent="0">
              <a:buFont typeface="Arial"/>
              <a:buNone/>
            </a:pPr>
            <a:r>
              <a:rPr lang="en-US" sz="2000" u="sng" dirty="0">
                <a:solidFill>
                  <a:srgbClr val="245AA5"/>
                </a:solidFill>
              </a:rPr>
              <a:t>Equity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245AA5"/>
                </a:solidFill>
              </a:rPr>
              <a:t>Difference of above numbers.</a:t>
            </a:r>
          </a:p>
          <a:p>
            <a:pPr marL="0" indent="0">
              <a:buFont typeface="Arial"/>
              <a:buNone/>
            </a:pPr>
            <a:r>
              <a:rPr lang="en-US" sz="1400" dirty="0">
                <a:solidFill>
                  <a:srgbClr val="245AA5"/>
                </a:solidFill>
              </a:rPr>
              <a:t>(Assets - Liabilities)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FC0028-D9DF-4185-A257-3A6CDEA8D817}"/>
              </a:ext>
            </a:extLst>
          </p:cNvPr>
          <p:cNvSpPr txBox="1">
            <a:spLocks/>
          </p:cNvSpPr>
          <p:nvPr/>
        </p:nvSpPr>
        <p:spPr>
          <a:xfrm>
            <a:off x="4740960" y="2482299"/>
            <a:ext cx="1769170" cy="2286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$14,000,000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$12,500,000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45AA5"/>
                </a:solidFill>
              </a:rPr>
              <a:t>$1,500,000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20F2AE-9E78-49D9-9704-D619182CA1A9}"/>
              </a:ext>
            </a:extLst>
          </p:cNvPr>
          <p:cNvSpPr txBox="1"/>
          <p:nvPr/>
        </p:nvSpPr>
        <p:spPr>
          <a:xfrm>
            <a:off x="1908313" y="1451114"/>
            <a:ext cx="5327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18499C"/>
                </a:solidFill>
              </a:rPr>
              <a:t>The Basics (K.I.S.S.)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552FAC-A693-48DF-8B56-4578D7387FDC}"/>
              </a:ext>
            </a:extLst>
          </p:cNvPr>
          <p:cNvSpPr txBox="1"/>
          <p:nvPr/>
        </p:nvSpPr>
        <p:spPr>
          <a:xfrm>
            <a:off x="6902434" y="2060650"/>
            <a:ext cx="1649896" cy="1477328"/>
          </a:xfrm>
          <a:prstGeom prst="rect">
            <a:avLst/>
          </a:prstGeom>
          <a:noFill/>
          <a:ln w="31750">
            <a:solidFill>
              <a:srgbClr val="245AA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45AA5"/>
                </a:solidFill>
              </a:rPr>
              <a:t>Your “worth” as an owner.</a:t>
            </a:r>
          </a:p>
          <a:p>
            <a:r>
              <a:rPr lang="en-US" dirty="0">
                <a:solidFill>
                  <a:srgbClr val="245AA5"/>
                </a:solidFill>
              </a:rPr>
              <a:t>Amount you could sell at today.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8D3647-EAA0-481C-B9E1-7515C21995FA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6091518" y="2799314"/>
            <a:ext cx="810916" cy="15482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F0F340B8-CC33-4D28-B6E1-81CF87B339E5}"/>
              </a:ext>
            </a:extLst>
          </p:cNvPr>
          <p:cNvSpPr/>
          <p:nvPr/>
        </p:nvSpPr>
        <p:spPr>
          <a:xfrm>
            <a:off x="5836025" y="1008323"/>
            <a:ext cx="3769566" cy="3555087"/>
          </a:xfrm>
          <a:prstGeom prst="mathMultiply">
            <a:avLst/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6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8DE64E-BFEC-4DF4-83B5-E4688D7C0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06515"/>
              </p:ext>
            </p:extLst>
          </p:nvPr>
        </p:nvGraphicFramePr>
        <p:xfrm>
          <a:off x="29820" y="79513"/>
          <a:ext cx="6997144" cy="4987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829">
                  <a:extLst>
                    <a:ext uri="{9D8B030D-6E8A-4147-A177-3AD203B41FA5}">
                      <a16:colId xmlns:a16="http://schemas.microsoft.com/office/drawing/2014/main" val="3751831444"/>
                    </a:ext>
                  </a:extLst>
                </a:gridCol>
                <a:gridCol w="372829">
                  <a:extLst>
                    <a:ext uri="{9D8B030D-6E8A-4147-A177-3AD203B41FA5}">
                      <a16:colId xmlns:a16="http://schemas.microsoft.com/office/drawing/2014/main" val="4015393210"/>
                    </a:ext>
                  </a:extLst>
                </a:gridCol>
                <a:gridCol w="2214382">
                  <a:extLst>
                    <a:ext uri="{9D8B030D-6E8A-4147-A177-3AD203B41FA5}">
                      <a16:colId xmlns:a16="http://schemas.microsoft.com/office/drawing/2014/main" val="2047029203"/>
                    </a:ext>
                  </a:extLst>
                </a:gridCol>
                <a:gridCol w="1009276">
                  <a:extLst>
                    <a:ext uri="{9D8B030D-6E8A-4147-A177-3AD203B41FA5}">
                      <a16:colId xmlns:a16="http://schemas.microsoft.com/office/drawing/2014/main" val="1889887363"/>
                    </a:ext>
                  </a:extLst>
                </a:gridCol>
                <a:gridCol w="1009276">
                  <a:extLst>
                    <a:ext uri="{9D8B030D-6E8A-4147-A177-3AD203B41FA5}">
                      <a16:colId xmlns:a16="http://schemas.microsoft.com/office/drawing/2014/main" val="3050478908"/>
                    </a:ext>
                  </a:extLst>
                </a:gridCol>
                <a:gridCol w="1009276">
                  <a:extLst>
                    <a:ext uri="{9D8B030D-6E8A-4147-A177-3AD203B41FA5}">
                      <a16:colId xmlns:a16="http://schemas.microsoft.com/office/drawing/2014/main" val="2675125358"/>
                    </a:ext>
                  </a:extLst>
                </a:gridCol>
                <a:gridCol w="1009276">
                  <a:extLst>
                    <a:ext uri="{9D8B030D-6E8A-4147-A177-3AD203B41FA5}">
                      <a16:colId xmlns:a16="http://schemas.microsoft.com/office/drawing/2014/main" val="3063860945"/>
                    </a:ext>
                  </a:extLst>
                </a:gridCol>
              </a:tblGrid>
              <a:tr h="1403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BALANCE SHEET, December 31,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3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2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1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Year 0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052727710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189381370"/>
                  </a:ext>
                </a:extLst>
              </a:tr>
              <a:tr h="1403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CURRENT ASSETS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993664263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Cash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342,697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1,076,976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379,621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275,645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952384670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Marketable securities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527,708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866,686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1,149,563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1,089,413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747799729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Contract receivables and retention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3,935,049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1,532,082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3,504,525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1,371,867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127426132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Costs and estimated earnings in excess of billings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501518125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on contracts in progress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324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986,679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2,010,931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451,702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759,526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891371443"/>
                  </a:ext>
                </a:extLst>
              </a:tr>
              <a:tr h="1889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Unbilled receivables on completed contracts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203,383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27,392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92,828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119,263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667538901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Equipment sale receivable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66,000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895986606"/>
                  </a:ext>
                </a:extLst>
              </a:tr>
              <a:tr h="1889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Prepaid expenses and other current assets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166,369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85,552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45,724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34,078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440141083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430766928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CURRENT ASSETS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6,161,885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5,599,619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5,689,963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3,649,792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584434640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296037597"/>
                  </a:ext>
                </a:extLst>
              </a:tr>
              <a:tr h="1403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PROPERTY AND EQUIPMENT, net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1,154,978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970,947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1,131,682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1,270,403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295409646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139660983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ASSETS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7,316,863 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6,570,566 </a:t>
                      </a:r>
                      <a:endParaRPr lang="en-US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6,821,645 </a:t>
                      </a:r>
                      <a:endParaRPr lang="en-US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4,920,195 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50508673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728479821"/>
                  </a:ext>
                </a:extLst>
              </a:tr>
              <a:tr h="1403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CURRENT LIABILITIES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899360997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Lines of credit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385,000 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300,000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200,000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-  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639921560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Accounts payable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3,855,113 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3,821,494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4,197,592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2,514,832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406089505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Billings in excess of costs and estimated earnings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740382900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on contracts in progress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324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713,833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105,376 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224,519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286,333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675649092"/>
                  </a:ext>
                </a:extLst>
              </a:tr>
              <a:tr h="1889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Accrued payroll and related liabilities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162,647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172,972 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221,522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206,731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595330172"/>
                  </a:ext>
                </a:extLst>
              </a:tr>
              <a:tr h="21567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Business taxes payable and other current liabilities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164,149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48,235 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106,666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107,082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29156705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Current portion of long-term debt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295,683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210,898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263,670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237,251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515034172"/>
                  </a:ext>
                </a:extLst>
              </a:tr>
              <a:tr h="1889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CURRENT LIABILITIES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5,576,425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4,658,975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5,213,969 </a:t>
                      </a:r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3,352,229 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142840323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189979502"/>
                  </a:ext>
                </a:extLst>
              </a:tr>
              <a:tr h="1889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LONG-TERM DEBT, less current portion</a:t>
                      </a:r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511,072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413,937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479,964 </a:t>
                      </a:r>
                      <a:endParaRPr lang="en-US" sz="900" b="0" i="0" u="sng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636,228 </a:t>
                      </a:r>
                      <a:endParaRPr lang="en-US" sz="900" b="0" i="0" u="sng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099825816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567554855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TOTAL LIABILITIES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6,087,497 </a:t>
                      </a:r>
                      <a:endParaRPr lang="en-US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5,072,912 </a:t>
                      </a:r>
                      <a:endParaRPr lang="en-US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5,693,933 </a:t>
                      </a:r>
                      <a:endParaRPr lang="en-US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3,988,457 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3434463259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1172260488"/>
                  </a:ext>
                </a:extLst>
              </a:tr>
              <a:tr h="1403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MEMBERS' EQUITY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1,229,366 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1,497,654 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1,127,712 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931,738 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2" marR="4592" marT="4592" marB="0" anchor="b"/>
                </a:tc>
                <a:extLst>
                  <a:ext uri="{0D108BD9-81ED-4DB2-BD59-A6C34878D82A}">
                    <a16:rowId xmlns:a16="http://schemas.microsoft.com/office/drawing/2014/main" val="29768095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08FAAF-0143-4A36-B210-176DD6BC6A0E}"/>
              </a:ext>
            </a:extLst>
          </p:cNvPr>
          <p:cNvSpPr txBox="1"/>
          <p:nvPr/>
        </p:nvSpPr>
        <p:spPr>
          <a:xfrm rot="16200000">
            <a:off x="5317435" y="1863569"/>
            <a:ext cx="4283765" cy="769441"/>
          </a:xfrm>
          <a:prstGeom prst="rect">
            <a:avLst/>
          </a:prstGeom>
          <a:solidFill>
            <a:srgbClr val="25ACE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Balance Sheet</a:t>
            </a:r>
          </a:p>
        </p:txBody>
      </p:sp>
    </p:spTree>
    <p:extLst>
      <p:ext uri="{BB962C8B-B14F-4D97-AF65-F5344CB8AC3E}">
        <p14:creationId xmlns:p14="http://schemas.microsoft.com/office/powerpoint/2010/main" val="11591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GM Theme ">
      <a:dk1>
        <a:srgbClr val="188A38"/>
      </a:dk1>
      <a:lt1>
        <a:sysClr val="window" lastClr="FFFFFF"/>
      </a:lt1>
      <a:dk2>
        <a:srgbClr val="323232"/>
      </a:dk2>
      <a:lt2>
        <a:srgbClr val="FFFFFF"/>
      </a:lt2>
      <a:accent1>
        <a:srgbClr val="18499C"/>
      </a:accent1>
      <a:accent2>
        <a:srgbClr val="F58B1C"/>
      </a:accent2>
      <a:accent3>
        <a:srgbClr val="1AA8DF"/>
      </a:accent3>
      <a:accent4>
        <a:srgbClr val="178938"/>
      </a:accent4>
      <a:accent5>
        <a:srgbClr val="D73D1D"/>
      </a:accent5>
      <a:accent6>
        <a:srgbClr val="1F267D"/>
      </a:accent6>
      <a:hlink>
        <a:srgbClr val="7CBF30"/>
      </a:hlink>
      <a:folHlink>
        <a:srgbClr val="9A9A9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1834</Words>
  <Application>Microsoft Macintosh PowerPoint</Application>
  <PresentationFormat>On-screen Show (16:9)</PresentationFormat>
  <Paragraphs>510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Eyes Wide Open: Financials &amp; Fraud</vt:lpstr>
      <vt:lpstr>PowerPoint Presentation</vt:lpstr>
      <vt:lpstr>Objectives</vt:lpstr>
      <vt:lpstr>The Three Financial Reports</vt:lpstr>
      <vt:lpstr>Income Statement</vt:lpstr>
      <vt:lpstr>Income Statement</vt:lpstr>
      <vt:lpstr>What Can We See?</vt:lpstr>
      <vt:lpstr>Balance Sheet</vt:lpstr>
      <vt:lpstr>PowerPoint Presentation</vt:lpstr>
      <vt:lpstr>PowerPoint Presentation</vt:lpstr>
      <vt:lpstr>PowerPoint Presentation</vt:lpstr>
      <vt:lpstr>Users</vt:lpstr>
      <vt:lpstr>What They’re Looking at…</vt:lpstr>
      <vt:lpstr>Figuring the numbers…</vt:lpstr>
      <vt:lpstr>Tips</vt:lpstr>
      <vt:lpstr>Current Portion of L/T Debt</vt:lpstr>
      <vt:lpstr>Fraud &amp; Embezzlement</vt:lpstr>
      <vt:lpstr>Office Embezzlement Techniques</vt:lpstr>
      <vt:lpstr>Field Embezzlement Techniques</vt:lpstr>
      <vt:lpstr>Prevention</vt:lpstr>
      <vt:lpstr>More Prevention</vt:lpstr>
      <vt:lpstr>PowerPoint Presentation</vt:lpstr>
    </vt:vector>
  </TitlesOfParts>
  <Company>HCSS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Montoya</dc:creator>
  <cp:lastModifiedBy>Scott Jennings</cp:lastModifiedBy>
  <cp:revision>99</cp:revision>
  <dcterms:created xsi:type="dcterms:W3CDTF">2017-09-19T18:50:47Z</dcterms:created>
  <dcterms:modified xsi:type="dcterms:W3CDTF">2018-03-20T02:01:33Z</dcterms:modified>
</cp:coreProperties>
</file>