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2" r:id="rId7"/>
    <p:sldId id="261" r:id="rId8"/>
    <p:sldId id="263" r:id="rId9"/>
    <p:sldId id="264" r:id="rId10"/>
    <p:sldId id="269" r:id="rId11"/>
    <p:sldId id="265" r:id="rId12"/>
    <p:sldId id="266" r:id="rId13"/>
    <p:sldId id="267" r:id="rId14"/>
    <p:sldId id="268"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78" autoAdjust="0"/>
    <p:restoredTop sz="86418"/>
  </p:normalViewPr>
  <p:slideViewPr>
    <p:cSldViewPr snapToGrid="0">
      <p:cViewPr varScale="1">
        <p:scale>
          <a:sx n="114" d="100"/>
          <a:sy n="114" d="100"/>
        </p:scale>
        <p:origin x="534" y="108"/>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6CA467-08EE-467D-BBAC-A5FA2CB3FF80}" type="datetimeFigureOut">
              <a:rPr lang="en-US" smtClean="0"/>
              <a:t>11/2/2016</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F2613FD-C4F1-4905-8382-D8E4E24D82FB}"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6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6CA467-08EE-467D-BBAC-A5FA2CB3FF80}"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613FD-C4F1-4905-8382-D8E4E24D82FB}"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136444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6CA467-08EE-467D-BBAC-A5FA2CB3FF80}"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613FD-C4F1-4905-8382-D8E4E24D82FB}"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8505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6CA467-08EE-467D-BBAC-A5FA2CB3FF80}"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613FD-C4F1-4905-8382-D8E4E24D82FB}"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329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6CA467-08EE-467D-BBAC-A5FA2CB3FF80}"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2613FD-C4F1-4905-8382-D8E4E24D82FB}"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455269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6CA467-08EE-467D-BBAC-A5FA2CB3FF80}"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613FD-C4F1-4905-8382-D8E4E24D82FB}"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681360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6CA467-08EE-467D-BBAC-A5FA2CB3FF80}"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2613FD-C4F1-4905-8382-D8E4E24D82FB}"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352352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6CA467-08EE-467D-BBAC-A5FA2CB3FF80}"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2613FD-C4F1-4905-8382-D8E4E24D82FB}"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73809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6CA467-08EE-467D-BBAC-A5FA2CB3FF80}"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2613FD-C4F1-4905-8382-D8E4E24D82FB}" type="slidenum">
              <a:rPr lang="en-US" smtClean="0"/>
              <a:t>‹#›</a:t>
            </a:fld>
            <a:endParaRPr lang="en-US"/>
          </a:p>
        </p:txBody>
      </p:sp>
    </p:spTree>
    <p:extLst>
      <p:ext uri="{BB962C8B-B14F-4D97-AF65-F5344CB8AC3E}">
        <p14:creationId xmlns:p14="http://schemas.microsoft.com/office/powerpoint/2010/main" val="1620432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6CA467-08EE-467D-BBAC-A5FA2CB3FF80}"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2613FD-C4F1-4905-8382-D8E4E24D82FB}"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928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6CA467-08EE-467D-BBAC-A5FA2CB3FF80}" type="datetimeFigureOut">
              <a:rPr lang="en-US" smtClean="0"/>
              <a:t>11/2/2016</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F2613FD-C4F1-4905-8382-D8E4E24D82FB}"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567170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6CA467-08EE-467D-BBAC-A5FA2CB3FF80}" type="datetimeFigureOut">
              <a:rPr lang="en-US" smtClean="0"/>
              <a:t>11/2/2016</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F2613FD-C4F1-4905-8382-D8E4E24D82FB}"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01823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ACECH Presentation</a:t>
            </a:r>
          </a:p>
        </p:txBody>
      </p:sp>
      <p:sp>
        <p:nvSpPr>
          <p:cNvPr id="3" name="Subtitle 2"/>
          <p:cNvSpPr>
            <a:spLocks noGrp="1"/>
          </p:cNvSpPr>
          <p:nvPr>
            <p:ph type="subTitle" idx="1"/>
          </p:nvPr>
        </p:nvSpPr>
        <p:spPr/>
        <p:txBody>
          <a:bodyPr/>
          <a:lstStyle/>
          <a:p>
            <a:r>
              <a:rPr lang="en-US" dirty="0"/>
              <a:t>Joseph Uno, LEED AP BD+C</a:t>
            </a:r>
          </a:p>
          <a:p>
            <a:r>
              <a:rPr lang="en-US" dirty="0"/>
              <a:t>J. Uno &amp; Associates, Inc.</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078647" cy="1906621"/>
          </a:xfrm>
          <a:prstGeom prst="rect">
            <a:avLst/>
          </a:prstGeom>
        </p:spPr>
      </p:pic>
    </p:spTree>
    <p:extLst>
      <p:ext uri="{BB962C8B-B14F-4D97-AF65-F5344CB8AC3E}">
        <p14:creationId xmlns:p14="http://schemas.microsoft.com/office/powerpoint/2010/main" val="2937658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2838" y="1124702"/>
            <a:ext cx="5349815" cy="585578"/>
          </a:xfrm>
        </p:spPr>
        <p:txBody>
          <a:bodyPr/>
          <a:lstStyle/>
          <a:p>
            <a:r>
              <a:rPr lang="en-US" dirty="0"/>
              <a:t>ENR &amp; </a:t>
            </a:r>
            <a:r>
              <a:rPr lang="en-US" dirty="0" err="1"/>
              <a:t>Rsmeans</a:t>
            </a:r>
            <a:r>
              <a:rPr lang="en-US" dirty="0"/>
              <a:t> summary</a:t>
            </a:r>
          </a:p>
        </p:txBody>
      </p:sp>
      <p:sp>
        <p:nvSpPr>
          <p:cNvPr id="3" name="Content Placeholder 2"/>
          <p:cNvSpPr>
            <a:spLocks noGrp="1"/>
          </p:cNvSpPr>
          <p:nvPr>
            <p:ph idx="1"/>
          </p:nvPr>
        </p:nvSpPr>
        <p:spPr>
          <a:xfrm>
            <a:off x="1468996" y="2067984"/>
            <a:ext cx="9603275" cy="3450613"/>
          </a:xfrm>
        </p:spPr>
        <p:txBody>
          <a:bodyPr/>
          <a:lstStyle/>
          <a:p>
            <a:r>
              <a:rPr lang="en-US" dirty="0"/>
              <a:t>ENR and </a:t>
            </a:r>
            <a:r>
              <a:rPr lang="en-US" dirty="0" err="1"/>
              <a:t>RSMeans</a:t>
            </a:r>
            <a:r>
              <a:rPr lang="en-US" dirty="0"/>
              <a:t> Labor factors are objectively derived and do not account for deviations in productivity or other economic conditions.</a:t>
            </a:r>
          </a:p>
          <a:p>
            <a:r>
              <a:rPr lang="en-US" dirty="0"/>
              <a:t>When you look at the average cost of materials vs. national averages, Hawaii’s material costs are 2x more.</a:t>
            </a:r>
          </a:p>
          <a:p>
            <a:r>
              <a:rPr lang="en-US" dirty="0"/>
              <a:t>The cost of living is higher in Hawaii which drives up our overhead costs and compounds over and over from supplier, to subs, to primes.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Tree>
    <p:extLst>
      <p:ext uri="{BB962C8B-B14F-4D97-AF65-F5344CB8AC3E}">
        <p14:creationId xmlns:p14="http://schemas.microsoft.com/office/powerpoint/2010/main" val="38735720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721546" y="1111005"/>
            <a:ext cx="5062432" cy="612972"/>
          </a:xfrm>
        </p:spPr>
        <p:txBody>
          <a:bodyPr/>
          <a:lstStyle/>
          <a:p>
            <a:r>
              <a:rPr lang="en-US" dirty="0"/>
              <a:t>Current Conditions</a:t>
            </a:r>
          </a:p>
        </p:txBody>
      </p:sp>
      <p:sp>
        <p:nvSpPr>
          <p:cNvPr id="5" name="Content Placeholder 4"/>
          <p:cNvSpPr>
            <a:spLocks noGrp="1"/>
          </p:cNvSpPr>
          <p:nvPr>
            <p:ph idx="1"/>
          </p:nvPr>
        </p:nvSpPr>
        <p:spPr>
          <a:xfrm>
            <a:off x="1108629" y="2029098"/>
            <a:ext cx="10515600" cy="3693487"/>
          </a:xfrm>
        </p:spPr>
        <p:txBody>
          <a:bodyPr>
            <a:normAutofit/>
          </a:bodyPr>
          <a:lstStyle/>
          <a:p>
            <a:r>
              <a:rPr lang="en-US" dirty="0"/>
              <a:t>The current market in Hawaii is saturated to the point that many Generals and Subcontractors are at capacity. Their "A" crews are committed to the high end condos and commercial projects.</a:t>
            </a:r>
          </a:p>
          <a:p>
            <a:r>
              <a:rPr lang="en-US" dirty="0"/>
              <a:t>Recent observation by a project superintendent was that the “Boom and Bust” cycles of the local construction market along with our relatively small market do not provide consistent opportunities for tradesmen to gain skills and experience compared to their counterparts on the mainland. This has significant impact on output and productivity.</a:t>
            </a:r>
          </a:p>
          <a:p>
            <a:r>
              <a:rPr lang="en-US" dirty="0"/>
              <a:t>Another project superintendent shared that he sees only half the productivity from our labor force than he had seen in other markets. Half Productivity = 2 X the cost of labor.</a:t>
            </a:r>
          </a:p>
          <a:p>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Tree>
    <p:extLst>
      <p:ext uri="{BB962C8B-B14F-4D97-AF65-F5344CB8AC3E}">
        <p14:creationId xmlns:p14="http://schemas.microsoft.com/office/powerpoint/2010/main" val="9611307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2921" y="1110405"/>
            <a:ext cx="8834168" cy="704223"/>
          </a:xfrm>
        </p:spPr>
        <p:txBody>
          <a:bodyPr/>
          <a:lstStyle/>
          <a:p>
            <a:r>
              <a:rPr lang="en-US" dirty="0"/>
              <a:t>Current Conditions</a:t>
            </a:r>
          </a:p>
        </p:txBody>
      </p:sp>
      <p:sp>
        <p:nvSpPr>
          <p:cNvPr id="3" name="Content Placeholder 2"/>
          <p:cNvSpPr>
            <a:spLocks noGrp="1"/>
          </p:cNvSpPr>
          <p:nvPr>
            <p:ph idx="1"/>
          </p:nvPr>
        </p:nvSpPr>
        <p:spPr>
          <a:xfrm>
            <a:off x="1021542" y="2089845"/>
            <a:ext cx="10515600" cy="4382228"/>
          </a:xfrm>
        </p:spPr>
        <p:txBody>
          <a:bodyPr>
            <a:normAutofit lnSpcReduction="10000"/>
          </a:bodyPr>
          <a:lstStyle/>
          <a:p>
            <a:r>
              <a:rPr lang="en-US" dirty="0"/>
              <a:t>NAVFAC-Hawaii projects are all constrained to Small Business Enterprises and bidding is limited to 8A Set Asides via 8A MACC's. This limits the competition and in many cases we are seeing large "Prime-Subcontractors" being signed up by the 8A Contractors. </a:t>
            </a:r>
          </a:p>
          <a:p>
            <a:r>
              <a:rPr lang="en-US" dirty="0"/>
              <a:t>Having said that, in regards to the 8A MACC's, NAVFAC-Pacific has also witnessed bid busts in full and open situations as well. </a:t>
            </a:r>
          </a:p>
          <a:p>
            <a:r>
              <a:rPr lang="en-US" dirty="0"/>
              <a:t>What I see happening at times is that we will prepare an early estimate based on higher numbers but then we, as the design team, are forced to sharpen pencils and cut scope and cost. However, scope reductions are limited by statute (1391) and the team feels compelled to try to meet expectations.  </a:t>
            </a:r>
          </a:p>
          <a:p>
            <a:pPr marL="0" indent="0">
              <a:buNone/>
            </a:pPr>
            <a:br>
              <a:rPr lang="en-US" dirty="0"/>
            </a:br>
            <a:endParaRPr lang="en-US" dirty="0"/>
          </a:p>
          <a:p>
            <a:endParaRPr lang="en-US" dirty="0"/>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Tree>
    <p:extLst>
      <p:ext uri="{BB962C8B-B14F-4D97-AF65-F5344CB8AC3E}">
        <p14:creationId xmlns:p14="http://schemas.microsoft.com/office/powerpoint/2010/main" val="211535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545" y="1111005"/>
            <a:ext cx="3242341" cy="612972"/>
          </a:xfrm>
        </p:spPr>
        <p:txBody>
          <a:bodyPr/>
          <a:lstStyle/>
          <a:p>
            <a:r>
              <a:rPr lang="en-US" dirty="0"/>
              <a:t>Cost Trends	</a:t>
            </a:r>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87337" y="1853755"/>
            <a:ext cx="10951508" cy="3711668"/>
          </a:xfr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Tree>
    <p:extLst>
      <p:ext uri="{BB962C8B-B14F-4D97-AF65-F5344CB8AC3E}">
        <p14:creationId xmlns:p14="http://schemas.microsoft.com/office/powerpoint/2010/main" val="3466518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4298" y="1110304"/>
            <a:ext cx="3344091" cy="562120"/>
          </a:xfrm>
        </p:spPr>
        <p:txBody>
          <a:bodyPr>
            <a:normAutofit/>
          </a:bodyPr>
          <a:lstStyle/>
          <a:p>
            <a:r>
              <a:rPr lang="en-US" dirty="0"/>
              <a:t>Conclusion</a:t>
            </a:r>
          </a:p>
        </p:txBody>
      </p:sp>
      <p:sp>
        <p:nvSpPr>
          <p:cNvPr id="3" name="Content Placeholder 2"/>
          <p:cNvSpPr>
            <a:spLocks noGrp="1"/>
          </p:cNvSpPr>
          <p:nvPr>
            <p:ph idx="1"/>
          </p:nvPr>
        </p:nvSpPr>
        <p:spPr>
          <a:xfrm>
            <a:off x="1545385" y="2076692"/>
            <a:ext cx="9603275" cy="3450613"/>
          </a:xfrm>
        </p:spPr>
        <p:txBody>
          <a:bodyPr/>
          <a:lstStyle/>
          <a:p>
            <a:r>
              <a:rPr lang="en-US" dirty="0"/>
              <a:t>It is all well and good to ask us estimators to come within a range, that is what we try to do without being asked. We strive to prepare estimates that a reasonable, responsible contractor would bid. However, the current bidding environment is anything but reasonable with no end in sight. There's no way for us to know that there will be only one mechanical subcontractor bidding a job and wanting to take a job for 2x the normal cost.</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Tree>
    <p:extLst>
      <p:ext uri="{BB962C8B-B14F-4D97-AF65-F5344CB8AC3E}">
        <p14:creationId xmlns:p14="http://schemas.microsoft.com/office/powerpoint/2010/main" val="29435983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19033" y="785434"/>
            <a:ext cx="9316363" cy="1059305"/>
          </a:xfrm>
        </p:spPr>
        <p:txBody>
          <a:bodyPr/>
          <a:lstStyle/>
          <a:p>
            <a:r>
              <a:rPr lang="en-US" dirty="0"/>
              <a:t>Engineering News Record</a:t>
            </a:r>
          </a:p>
        </p:txBody>
      </p:sp>
      <p:sp>
        <p:nvSpPr>
          <p:cNvPr id="3" name="Content Placeholder 2"/>
          <p:cNvSpPr>
            <a:spLocks noGrp="1"/>
          </p:cNvSpPr>
          <p:nvPr>
            <p:ph sz="half" idx="1"/>
          </p:nvPr>
        </p:nvSpPr>
        <p:spPr>
          <a:xfrm>
            <a:off x="1748217" y="1417491"/>
            <a:ext cx="2752928" cy="596135"/>
          </a:xfrm>
        </p:spPr>
        <p:txBody>
          <a:bodyPr>
            <a:normAutofit fontScale="92500"/>
          </a:bodyPr>
          <a:lstStyle/>
          <a:p>
            <a:pPr marL="0" indent="0">
              <a:buNone/>
            </a:pPr>
            <a:r>
              <a:rPr lang="en-US" dirty="0"/>
              <a:t>Construction Cost Index</a:t>
            </a:r>
          </a:p>
          <a:p>
            <a:endParaRPr lang="en-US" dirty="0"/>
          </a:p>
        </p:txBody>
      </p:sp>
      <p:graphicFrame>
        <p:nvGraphicFramePr>
          <p:cNvPr id="6" name="Content Placeholder 5"/>
          <p:cNvGraphicFramePr>
            <a:graphicFrameLocks noGrp="1"/>
          </p:cNvGraphicFramePr>
          <p:nvPr>
            <p:ph sz="half" idx="2"/>
            <p:extLst>
              <p:ext uri="{D42A27DB-BD31-4B8C-83A1-F6EECF244321}">
                <p14:modId xmlns:p14="http://schemas.microsoft.com/office/powerpoint/2010/main" val="1870512223"/>
              </p:ext>
            </p:extLst>
          </p:nvPr>
        </p:nvGraphicFramePr>
        <p:xfrm>
          <a:off x="1115736" y="1916346"/>
          <a:ext cx="10258666" cy="4146406"/>
        </p:xfrm>
        <a:graphic>
          <a:graphicData uri="http://schemas.openxmlformats.org/drawingml/2006/table">
            <a:tbl>
              <a:tblPr>
                <a:tableStyleId>{5C22544A-7EE6-4342-B048-85BDC9FD1C3A}</a:tableStyleId>
              </a:tblPr>
              <a:tblGrid>
                <a:gridCol w="2301721">
                  <a:extLst>
                    <a:ext uri="{9D8B030D-6E8A-4147-A177-3AD203B41FA5}">
                      <a16:colId xmlns:a16="http://schemas.microsoft.com/office/drawing/2014/main" val="1119677001"/>
                    </a:ext>
                  </a:extLst>
                </a:gridCol>
                <a:gridCol w="911048">
                  <a:extLst>
                    <a:ext uri="{9D8B030D-6E8A-4147-A177-3AD203B41FA5}">
                      <a16:colId xmlns:a16="http://schemas.microsoft.com/office/drawing/2014/main" val="4139077224"/>
                    </a:ext>
                  </a:extLst>
                </a:gridCol>
                <a:gridCol w="911048">
                  <a:extLst>
                    <a:ext uri="{9D8B030D-6E8A-4147-A177-3AD203B41FA5}">
                      <a16:colId xmlns:a16="http://schemas.microsoft.com/office/drawing/2014/main" val="3544417542"/>
                    </a:ext>
                  </a:extLst>
                </a:gridCol>
                <a:gridCol w="930028">
                  <a:extLst>
                    <a:ext uri="{9D8B030D-6E8A-4147-A177-3AD203B41FA5}">
                      <a16:colId xmlns:a16="http://schemas.microsoft.com/office/drawing/2014/main" val="734835143"/>
                    </a:ext>
                  </a:extLst>
                </a:gridCol>
                <a:gridCol w="1352338">
                  <a:extLst>
                    <a:ext uri="{9D8B030D-6E8A-4147-A177-3AD203B41FA5}">
                      <a16:colId xmlns:a16="http://schemas.microsoft.com/office/drawing/2014/main" val="106640593"/>
                    </a:ext>
                  </a:extLst>
                </a:gridCol>
                <a:gridCol w="873087">
                  <a:extLst>
                    <a:ext uri="{9D8B030D-6E8A-4147-A177-3AD203B41FA5}">
                      <a16:colId xmlns:a16="http://schemas.microsoft.com/office/drawing/2014/main" val="2987938310"/>
                    </a:ext>
                  </a:extLst>
                </a:gridCol>
                <a:gridCol w="1352338">
                  <a:extLst>
                    <a:ext uri="{9D8B030D-6E8A-4147-A177-3AD203B41FA5}">
                      <a16:colId xmlns:a16="http://schemas.microsoft.com/office/drawing/2014/main" val="1638135935"/>
                    </a:ext>
                  </a:extLst>
                </a:gridCol>
                <a:gridCol w="1627058">
                  <a:extLst>
                    <a:ext uri="{9D8B030D-6E8A-4147-A177-3AD203B41FA5}">
                      <a16:colId xmlns:a16="http://schemas.microsoft.com/office/drawing/2014/main" val="667854861"/>
                    </a:ext>
                  </a:extLst>
                </a:gridCol>
              </a:tblGrid>
              <a:tr h="336090">
                <a:tc>
                  <a:txBody>
                    <a:bodyPr/>
                    <a:lstStyle/>
                    <a:p>
                      <a:pPr algn="l" fontAlgn="b"/>
                      <a:endParaRPr lang="en-US" sz="1600" b="1" i="0" u="none" strike="noStrike" dirty="0">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dirty="0">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extLst>
                  <a:ext uri="{0D108BD9-81ED-4DB2-BD59-A6C34878D82A}">
                    <a16:rowId xmlns:a16="http://schemas.microsoft.com/office/drawing/2014/main" val="3396897532"/>
                  </a:ext>
                </a:extLst>
              </a:tr>
              <a:tr h="510603">
                <a:tc gridSpan="2">
                  <a:txBody>
                    <a:bodyPr/>
                    <a:lstStyle/>
                    <a:p>
                      <a:pPr algn="l" fontAlgn="b"/>
                      <a:r>
                        <a:rPr lang="en-US" sz="1600" u="none" strike="noStrike" dirty="0">
                          <a:effectLst/>
                          <a:latin typeface="+mn-lt"/>
                        </a:rPr>
                        <a:t>ENR CONSTRUCTION COST INDEX</a:t>
                      </a:r>
                      <a:endParaRPr lang="en-US" sz="1600" b="0" i="0" u="none" strike="noStrike" dirty="0">
                        <a:solidFill>
                          <a:srgbClr val="000000"/>
                        </a:solidFill>
                        <a:effectLst/>
                        <a:latin typeface="+mn-lt"/>
                      </a:endParaRPr>
                    </a:p>
                  </a:txBody>
                  <a:tcPr marL="0" marR="0" marT="0" marB="0" anchor="b"/>
                </a:tc>
                <a:tc hMerge="1">
                  <a:txBody>
                    <a:bodyPr/>
                    <a:lstStyle/>
                    <a:p>
                      <a:endParaRPr lang="en-US"/>
                    </a:p>
                  </a:txBody>
                  <a:tcPr/>
                </a:tc>
                <a:tc>
                  <a:txBody>
                    <a:bodyPr/>
                    <a:lstStyle/>
                    <a:p>
                      <a:pPr algn="ctr" fontAlgn="b"/>
                      <a:endParaRPr lang="en-US" sz="1600" b="0" i="0" u="none" strike="noStrike">
                        <a:solidFill>
                          <a:srgbClr val="000000"/>
                        </a:solidFill>
                        <a:effectLst/>
                        <a:latin typeface="+mn-lt"/>
                      </a:endParaRPr>
                    </a:p>
                  </a:txBody>
                  <a:tcPr marL="0" marR="0" marT="0" marB="0" anchor="b"/>
                </a:tc>
                <a:tc gridSpan="2">
                  <a:txBody>
                    <a:bodyPr/>
                    <a:lstStyle/>
                    <a:p>
                      <a:pPr algn="ctr" fontAlgn="b"/>
                      <a:r>
                        <a:rPr lang="en-US" sz="1600" u="none" strike="noStrike">
                          <a:effectLst/>
                          <a:latin typeface="+mn-lt"/>
                        </a:rPr>
                        <a:t>ENR 20 CITY                         FEB. 22, 2016</a:t>
                      </a:r>
                      <a:endParaRPr lang="en-US" sz="1600" b="0" i="0" u="none" strike="noStrike">
                        <a:solidFill>
                          <a:srgbClr val="000000"/>
                        </a:solidFill>
                        <a:effectLst/>
                        <a:latin typeface="+mn-lt"/>
                      </a:endParaRPr>
                    </a:p>
                  </a:txBody>
                  <a:tcPr marL="0" marR="0" marT="0" marB="0" anchor="b"/>
                </a:tc>
                <a:tc hMerge="1">
                  <a:txBody>
                    <a:bodyPr/>
                    <a:lstStyle/>
                    <a:p>
                      <a:endParaRPr lang="en-US"/>
                    </a:p>
                  </a:txBody>
                  <a:tcPr/>
                </a:tc>
                <a:tc>
                  <a:txBody>
                    <a:bodyPr/>
                    <a:lstStyle/>
                    <a:p>
                      <a:pPr algn="ctr" fontAlgn="b"/>
                      <a:r>
                        <a:rPr lang="en-US" sz="1600" u="none" strike="noStrike">
                          <a:effectLst/>
                          <a:latin typeface="+mn-lt"/>
                        </a:rPr>
                        <a:t>HAWAII</a:t>
                      </a:r>
                      <a:endParaRPr lang="en-US" sz="1600" b="0" i="0" u="none" strike="noStrike">
                        <a:solidFill>
                          <a:srgbClr val="000000"/>
                        </a:solidFill>
                        <a:effectLst/>
                        <a:latin typeface="+mn-lt"/>
                      </a:endParaRPr>
                    </a:p>
                  </a:txBody>
                  <a:tcPr marL="0" marR="0" marT="0" marB="0" anchor="b"/>
                </a:tc>
                <a:tc>
                  <a:txBody>
                    <a:bodyPr/>
                    <a:lstStyle/>
                    <a:p>
                      <a:pPr algn="ctr"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extLst>
                  <a:ext uri="{0D108BD9-81ED-4DB2-BD59-A6C34878D82A}">
                    <a16:rowId xmlns:a16="http://schemas.microsoft.com/office/drawing/2014/main" val="3929042504"/>
                  </a:ext>
                </a:extLst>
              </a:tr>
              <a:tr h="255299">
                <a:tc>
                  <a:txBody>
                    <a:bodyPr/>
                    <a:lstStyle/>
                    <a:p>
                      <a:pPr algn="ctr" fontAlgn="b"/>
                      <a:r>
                        <a:rPr lang="en-US" sz="1600" u="none" strike="noStrike">
                          <a:effectLst/>
                          <a:latin typeface="+mn-lt"/>
                        </a:rPr>
                        <a:t>ITEM</a:t>
                      </a:r>
                      <a:endParaRPr lang="en-US" sz="1600" b="0" i="0" u="none" strike="noStrike">
                        <a:solidFill>
                          <a:srgbClr val="000000"/>
                        </a:solidFill>
                        <a:effectLst/>
                        <a:latin typeface="+mn-lt"/>
                      </a:endParaRPr>
                    </a:p>
                  </a:txBody>
                  <a:tcPr marL="0" marR="0" marT="0" marB="0" anchor="b"/>
                </a:tc>
                <a:tc>
                  <a:txBody>
                    <a:bodyPr/>
                    <a:lstStyle/>
                    <a:p>
                      <a:pPr algn="ctr" fontAlgn="b"/>
                      <a:r>
                        <a:rPr lang="en-US" sz="1600" u="none" strike="noStrike">
                          <a:effectLst/>
                          <a:latin typeface="+mn-lt"/>
                        </a:rPr>
                        <a:t>QTY</a:t>
                      </a:r>
                      <a:endParaRPr lang="en-US" sz="1600" b="0" i="0" u="none" strike="noStrike">
                        <a:solidFill>
                          <a:srgbClr val="000000"/>
                        </a:solidFill>
                        <a:effectLst/>
                        <a:latin typeface="+mn-lt"/>
                      </a:endParaRPr>
                    </a:p>
                  </a:txBody>
                  <a:tcPr marL="0" marR="0" marT="0" marB="0" anchor="b"/>
                </a:tc>
                <a:tc>
                  <a:txBody>
                    <a:bodyPr/>
                    <a:lstStyle/>
                    <a:p>
                      <a:pPr algn="ctr" fontAlgn="b"/>
                      <a:r>
                        <a:rPr lang="en-US" sz="1600" u="none" strike="noStrike">
                          <a:effectLst/>
                          <a:latin typeface="+mn-lt"/>
                        </a:rPr>
                        <a:t>UNIT</a:t>
                      </a:r>
                      <a:endParaRPr lang="en-US" sz="1600" b="0" i="0" u="none" strike="noStrike">
                        <a:solidFill>
                          <a:srgbClr val="000000"/>
                        </a:solidFill>
                        <a:effectLst/>
                        <a:latin typeface="+mn-lt"/>
                      </a:endParaRPr>
                    </a:p>
                  </a:txBody>
                  <a:tcPr marL="0" marR="0" marT="0" marB="0" anchor="b"/>
                </a:tc>
                <a:tc>
                  <a:txBody>
                    <a:bodyPr/>
                    <a:lstStyle/>
                    <a:p>
                      <a:pPr algn="ctr" fontAlgn="b"/>
                      <a:r>
                        <a:rPr lang="en-US" sz="1600" u="none" strike="noStrike">
                          <a:effectLst/>
                          <a:latin typeface="+mn-lt"/>
                        </a:rPr>
                        <a:t>COST </a:t>
                      </a:r>
                      <a:endParaRPr lang="en-US" sz="1600" b="0" i="0" u="none" strike="noStrike">
                        <a:solidFill>
                          <a:srgbClr val="000000"/>
                        </a:solidFill>
                        <a:effectLst/>
                        <a:latin typeface="+mn-lt"/>
                      </a:endParaRPr>
                    </a:p>
                  </a:txBody>
                  <a:tcPr marL="0" marR="0" marT="0" marB="0" anchor="b"/>
                </a:tc>
                <a:tc>
                  <a:txBody>
                    <a:bodyPr/>
                    <a:lstStyle/>
                    <a:p>
                      <a:pPr algn="ctr" fontAlgn="b"/>
                      <a:r>
                        <a:rPr lang="en-US" sz="1600" u="none" strike="noStrike">
                          <a:effectLst/>
                          <a:latin typeface="+mn-lt"/>
                        </a:rPr>
                        <a:t>ENR</a:t>
                      </a:r>
                      <a:endParaRPr lang="en-US" sz="1600" b="0" i="0" u="none" strike="noStrike">
                        <a:solidFill>
                          <a:srgbClr val="000000"/>
                        </a:solidFill>
                        <a:effectLst/>
                        <a:latin typeface="+mn-lt"/>
                      </a:endParaRPr>
                    </a:p>
                  </a:txBody>
                  <a:tcPr marL="0" marR="0" marT="0" marB="0" anchor="b"/>
                </a:tc>
                <a:tc>
                  <a:txBody>
                    <a:bodyPr/>
                    <a:lstStyle/>
                    <a:p>
                      <a:pPr algn="ctr" fontAlgn="b"/>
                      <a:r>
                        <a:rPr lang="en-US" sz="1600" u="none" strike="noStrike">
                          <a:effectLst/>
                          <a:latin typeface="+mn-lt"/>
                        </a:rPr>
                        <a:t>COST </a:t>
                      </a:r>
                      <a:endParaRPr lang="en-US" sz="1600" b="0" i="0" u="none" strike="noStrike">
                        <a:solidFill>
                          <a:srgbClr val="000000"/>
                        </a:solidFill>
                        <a:effectLst/>
                        <a:latin typeface="+mn-lt"/>
                      </a:endParaRPr>
                    </a:p>
                  </a:txBody>
                  <a:tcPr marL="0" marR="0" marT="0" marB="0" anchor="b"/>
                </a:tc>
                <a:tc>
                  <a:txBody>
                    <a:bodyPr/>
                    <a:lstStyle/>
                    <a:p>
                      <a:pPr algn="ctr" fontAlgn="b"/>
                      <a:r>
                        <a:rPr lang="en-US" sz="1600" u="none" strike="noStrike">
                          <a:effectLst/>
                          <a:latin typeface="+mn-lt"/>
                        </a:rPr>
                        <a:t>HAWAII</a:t>
                      </a:r>
                      <a:endParaRPr lang="en-US" sz="1600" b="0" i="0" u="none" strike="noStrike">
                        <a:solidFill>
                          <a:srgbClr val="000000"/>
                        </a:solidFill>
                        <a:effectLst/>
                        <a:latin typeface="+mn-lt"/>
                      </a:endParaRPr>
                    </a:p>
                  </a:txBody>
                  <a:tcPr marL="0" marR="0" marT="0" marB="0" anchor="b"/>
                </a:tc>
                <a:tc>
                  <a:txBody>
                    <a:bodyPr/>
                    <a:lstStyle/>
                    <a:p>
                      <a:pPr algn="ctr" fontAlgn="b"/>
                      <a:r>
                        <a:rPr lang="en-US" sz="1600" u="none" strike="noStrike">
                          <a:effectLst/>
                          <a:latin typeface="+mn-lt"/>
                        </a:rPr>
                        <a:t>FACTOR</a:t>
                      </a:r>
                      <a:endParaRPr lang="en-US" sz="1600" b="0" i="0" u="none" strike="noStrike">
                        <a:solidFill>
                          <a:srgbClr val="000000"/>
                        </a:solidFill>
                        <a:effectLst/>
                        <a:latin typeface="+mn-lt"/>
                      </a:endParaRPr>
                    </a:p>
                  </a:txBody>
                  <a:tcPr marL="0" marR="0" marT="0" marB="0" anchor="b"/>
                </a:tc>
                <a:extLst>
                  <a:ext uri="{0D108BD9-81ED-4DB2-BD59-A6C34878D82A}">
                    <a16:rowId xmlns:a16="http://schemas.microsoft.com/office/drawing/2014/main" val="1532328910"/>
                  </a:ext>
                </a:extLst>
              </a:tr>
              <a:tr h="255299">
                <a:tc>
                  <a:txBody>
                    <a:bodyPr/>
                    <a:lstStyle/>
                    <a:p>
                      <a:pPr algn="l" fontAlgn="b"/>
                      <a:r>
                        <a:rPr lang="en-US" sz="1600" u="none" strike="noStrike">
                          <a:effectLst/>
                          <a:latin typeface="+mn-lt"/>
                        </a:rPr>
                        <a:t>Common Labor </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200</a:t>
                      </a:r>
                      <a:endParaRPr lang="en-US" sz="1600" b="0" i="0" u="none" strike="noStrike">
                        <a:solidFill>
                          <a:srgbClr val="000000"/>
                        </a:solidFill>
                        <a:effectLst/>
                        <a:latin typeface="+mn-lt"/>
                      </a:endParaRPr>
                    </a:p>
                  </a:txBody>
                  <a:tcPr marL="0" marR="0" marT="0" marB="0" anchor="b"/>
                </a:tc>
                <a:tc>
                  <a:txBody>
                    <a:bodyPr/>
                    <a:lstStyle/>
                    <a:p>
                      <a:pPr algn="l" fontAlgn="b"/>
                      <a:r>
                        <a:rPr lang="en-US" sz="1600" u="none" strike="noStrike">
                          <a:effectLst/>
                          <a:latin typeface="+mn-lt"/>
                        </a:rPr>
                        <a:t>hours</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$41.42</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$8,284.00</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$52.36</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$10,472.00</a:t>
                      </a:r>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extLst>
                  <a:ext uri="{0D108BD9-81ED-4DB2-BD59-A6C34878D82A}">
                    <a16:rowId xmlns:a16="http://schemas.microsoft.com/office/drawing/2014/main" val="3753647648"/>
                  </a:ext>
                </a:extLst>
              </a:tr>
              <a:tr h="255299">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dirty="0">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extLst>
                  <a:ext uri="{0D108BD9-81ED-4DB2-BD59-A6C34878D82A}">
                    <a16:rowId xmlns:a16="http://schemas.microsoft.com/office/drawing/2014/main" val="2820810059"/>
                  </a:ext>
                </a:extLst>
              </a:tr>
              <a:tr h="408574">
                <a:tc>
                  <a:txBody>
                    <a:bodyPr/>
                    <a:lstStyle/>
                    <a:p>
                      <a:pPr algn="l" fontAlgn="b"/>
                      <a:r>
                        <a:rPr lang="en-US" sz="1600" u="none" strike="noStrike">
                          <a:effectLst/>
                          <a:latin typeface="+mn-lt"/>
                        </a:rPr>
                        <a:t>Fabricated Structural Steel</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25</a:t>
                      </a:r>
                      <a:endParaRPr lang="en-US" sz="1600" b="0" i="0" u="none" strike="noStrike">
                        <a:solidFill>
                          <a:srgbClr val="000000"/>
                        </a:solidFill>
                        <a:effectLst/>
                        <a:latin typeface="+mn-lt"/>
                      </a:endParaRPr>
                    </a:p>
                  </a:txBody>
                  <a:tcPr marL="0" marR="0" marT="0" marB="0" anchor="b"/>
                </a:tc>
                <a:tc>
                  <a:txBody>
                    <a:bodyPr/>
                    <a:lstStyle/>
                    <a:p>
                      <a:pPr algn="l" fontAlgn="b"/>
                      <a:r>
                        <a:rPr lang="en-US" sz="1600" u="none" strike="noStrike">
                          <a:effectLst/>
                          <a:latin typeface="+mn-lt"/>
                        </a:rPr>
                        <a:t>cwt</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$49.94</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$1,248.50</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$85.00</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$2,125.00</a:t>
                      </a:r>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extLst>
                  <a:ext uri="{0D108BD9-81ED-4DB2-BD59-A6C34878D82A}">
                    <a16:rowId xmlns:a16="http://schemas.microsoft.com/office/drawing/2014/main" val="1439676561"/>
                  </a:ext>
                </a:extLst>
              </a:tr>
              <a:tr h="255299">
                <a:tc>
                  <a:txBody>
                    <a:bodyPr/>
                    <a:lstStyle/>
                    <a:p>
                      <a:pPr algn="l" fontAlgn="b"/>
                      <a:r>
                        <a:rPr lang="en-US" sz="1600" u="none" strike="noStrike">
                          <a:effectLst/>
                          <a:latin typeface="+mn-lt"/>
                        </a:rPr>
                        <a:t>Portland Cement</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1.128</a:t>
                      </a:r>
                      <a:endParaRPr lang="en-US" sz="1600" b="0" i="0" u="none" strike="noStrike">
                        <a:solidFill>
                          <a:srgbClr val="000000"/>
                        </a:solidFill>
                        <a:effectLst/>
                        <a:latin typeface="+mn-lt"/>
                      </a:endParaRPr>
                    </a:p>
                  </a:txBody>
                  <a:tcPr marL="0" marR="0" marT="0" marB="0" anchor="b"/>
                </a:tc>
                <a:tc>
                  <a:txBody>
                    <a:bodyPr/>
                    <a:lstStyle/>
                    <a:p>
                      <a:pPr algn="l" fontAlgn="b"/>
                      <a:r>
                        <a:rPr lang="en-US" sz="1600" u="none" strike="noStrike">
                          <a:effectLst/>
                          <a:latin typeface="+mn-lt"/>
                        </a:rPr>
                        <a:t>tons</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$114.50</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$129.16</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$209.14</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$235.91</a:t>
                      </a:r>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extLst>
                  <a:ext uri="{0D108BD9-81ED-4DB2-BD59-A6C34878D82A}">
                    <a16:rowId xmlns:a16="http://schemas.microsoft.com/office/drawing/2014/main" val="4028229218"/>
                  </a:ext>
                </a:extLst>
              </a:tr>
              <a:tr h="255299">
                <a:tc>
                  <a:txBody>
                    <a:bodyPr/>
                    <a:lstStyle/>
                    <a:p>
                      <a:pPr algn="l" fontAlgn="b"/>
                      <a:r>
                        <a:rPr lang="en-US" sz="1600" u="none" strike="noStrike">
                          <a:effectLst/>
                          <a:latin typeface="+mn-lt"/>
                        </a:rPr>
                        <a:t>2x4 </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1.088</a:t>
                      </a:r>
                      <a:endParaRPr lang="en-US" sz="1600" b="0" i="0" u="none" strike="noStrike">
                        <a:solidFill>
                          <a:srgbClr val="000000"/>
                        </a:solidFill>
                        <a:effectLst/>
                        <a:latin typeface="+mn-lt"/>
                      </a:endParaRPr>
                    </a:p>
                  </a:txBody>
                  <a:tcPr marL="0" marR="0" marT="0" marB="0" anchor="b"/>
                </a:tc>
                <a:tc>
                  <a:txBody>
                    <a:bodyPr/>
                    <a:lstStyle/>
                    <a:p>
                      <a:pPr algn="l" fontAlgn="b"/>
                      <a:r>
                        <a:rPr lang="en-US" sz="1600" u="none" strike="noStrike">
                          <a:effectLst/>
                          <a:latin typeface="+mn-lt"/>
                        </a:rPr>
                        <a:t>mbf</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$478.09</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$520.16</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$851.00</a:t>
                      </a:r>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$925.89</a:t>
                      </a:r>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extLst>
                  <a:ext uri="{0D108BD9-81ED-4DB2-BD59-A6C34878D82A}">
                    <a16:rowId xmlns:a16="http://schemas.microsoft.com/office/drawing/2014/main" val="3394107308"/>
                  </a:ext>
                </a:extLst>
              </a:tr>
              <a:tr h="255299">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$10,181.82</a:t>
                      </a:r>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r" fontAlgn="b"/>
                      <a:r>
                        <a:rPr lang="en-US" sz="1600" u="none" strike="noStrike">
                          <a:effectLst/>
                          <a:latin typeface="+mn-lt"/>
                        </a:rPr>
                        <a:t>$13,758.80</a:t>
                      </a:r>
                      <a:endParaRPr lang="en-US" sz="1600" b="0" i="0" u="none" strike="noStrike">
                        <a:solidFill>
                          <a:srgbClr val="000000"/>
                        </a:solidFill>
                        <a:effectLst/>
                        <a:latin typeface="+mn-lt"/>
                      </a:endParaRPr>
                    </a:p>
                  </a:txBody>
                  <a:tcPr marL="0" marR="0" marT="0" marB="0" anchor="b"/>
                </a:tc>
                <a:tc>
                  <a:txBody>
                    <a:bodyPr/>
                    <a:lstStyle/>
                    <a:p>
                      <a:pPr algn="r" fontAlgn="b"/>
                      <a:r>
                        <a:rPr lang="en-US" sz="1800" b="1" u="none" strike="noStrike" dirty="0">
                          <a:effectLst/>
                          <a:latin typeface="+mn-lt"/>
                        </a:rPr>
                        <a:t>1.35</a:t>
                      </a:r>
                      <a:endParaRPr lang="en-US" sz="1800" b="1" i="0" u="none" strike="noStrike" dirty="0">
                        <a:solidFill>
                          <a:srgbClr val="000000"/>
                        </a:solidFill>
                        <a:effectLst/>
                        <a:latin typeface="+mn-lt"/>
                      </a:endParaRPr>
                    </a:p>
                  </a:txBody>
                  <a:tcPr marL="0" marR="0" marT="0" marB="0" anchor="b"/>
                </a:tc>
                <a:extLst>
                  <a:ext uri="{0D108BD9-81ED-4DB2-BD59-A6C34878D82A}">
                    <a16:rowId xmlns:a16="http://schemas.microsoft.com/office/drawing/2014/main" val="1153486321"/>
                  </a:ext>
                </a:extLst>
              </a:tr>
              <a:tr h="255299">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dirty="0">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extLst>
                  <a:ext uri="{0D108BD9-81ED-4DB2-BD59-A6C34878D82A}">
                    <a16:rowId xmlns:a16="http://schemas.microsoft.com/office/drawing/2014/main" val="2183217920"/>
                  </a:ext>
                </a:extLst>
              </a:tr>
              <a:tr h="255299">
                <a:tc>
                  <a:txBody>
                    <a:bodyPr/>
                    <a:lstStyle/>
                    <a:p>
                      <a:pPr algn="l" fontAlgn="b"/>
                      <a:endParaRPr lang="en-US" sz="1600" b="0" i="0" u="none" strike="noStrike" dirty="0">
                        <a:solidFill>
                          <a:srgbClr val="000000"/>
                        </a:solidFill>
                        <a:effectLst/>
                        <a:latin typeface="+mn-lt"/>
                      </a:endParaRPr>
                    </a:p>
                  </a:txBody>
                  <a:tcPr marL="0" marR="0" marT="0" marB="0" anchor="b"/>
                </a:tc>
                <a:tc>
                  <a:txBody>
                    <a:bodyPr/>
                    <a:lstStyle/>
                    <a:p>
                      <a:pPr algn="l" fontAlgn="b"/>
                      <a:endParaRPr lang="en-US" sz="1600" b="0" i="0" u="none" strike="noStrike" dirty="0">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extLst>
                  <a:ext uri="{0D108BD9-81ED-4DB2-BD59-A6C34878D82A}">
                    <a16:rowId xmlns:a16="http://schemas.microsoft.com/office/drawing/2014/main" val="4280495388"/>
                  </a:ext>
                </a:extLst>
              </a:tr>
              <a:tr h="255299">
                <a:tc>
                  <a:txBody>
                    <a:bodyPr/>
                    <a:lstStyle/>
                    <a:p>
                      <a:pPr algn="l" fontAlgn="b"/>
                      <a:endParaRPr lang="en-US" sz="1600" b="0" i="0" u="none" strike="noStrike" dirty="0">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tc>
                  <a:txBody>
                    <a:bodyPr/>
                    <a:lstStyle/>
                    <a:p>
                      <a:pPr algn="l" fontAlgn="b"/>
                      <a:endParaRPr lang="en-US" sz="1600" b="0" i="0" u="none" strike="noStrike">
                        <a:solidFill>
                          <a:srgbClr val="000000"/>
                        </a:solidFill>
                        <a:effectLst/>
                        <a:latin typeface="+mn-lt"/>
                      </a:endParaRPr>
                    </a:p>
                  </a:txBody>
                  <a:tcPr marL="0" marR="0" marT="0" marB="0" anchor="b"/>
                </a:tc>
                <a:extLst>
                  <a:ext uri="{0D108BD9-81ED-4DB2-BD59-A6C34878D82A}">
                    <a16:rowId xmlns:a16="http://schemas.microsoft.com/office/drawing/2014/main" val="1789897229"/>
                  </a:ext>
                </a:extLst>
              </a:tr>
              <a:tr h="574427">
                <a:tc gridSpan="8">
                  <a:txBody>
                    <a:bodyPr/>
                    <a:lstStyle/>
                    <a:p>
                      <a:pPr algn="l" fontAlgn="b"/>
                      <a:endParaRPr lang="en-US" sz="1600" b="0" i="0" u="none" strike="noStrike" dirty="0">
                        <a:solidFill>
                          <a:srgbClr val="000000"/>
                        </a:solidFill>
                        <a:effectLst/>
                        <a:latin typeface="+mn-lt"/>
                      </a:endParaRPr>
                    </a:p>
                  </a:txBody>
                  <a:tcPr marL="0" marR="0" marT="0"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15392986"/>
                  </a:ext>
                </a:extLst>
              </a:tr>
            </a:tbl>
          </a:graphicData>
        </a:graphic>
      </p:graphicFrame>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Tree>
    <p:extLst>
      <p:ext uri="{BB962C8B-B14F-4D97-AF65-F5344CB8AC3E}">
        <p14:creationId xmlns:p14="http://schemas.microsoft.com/office/powerpoint/2010/main" val="3784109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0484" y="785435"/>
            <a:ext cx="9605635" cy="1059305"/>
          </a:xfrm>
        </p:spPr>
        <p:txBody>
          <a:bodyPr/>
          <a:lstStyle/>
          <a:p>
            <a:r>
              <a:rPr lang="en-US" dirty="0"/>
              <a:t>Engineering News Record</a:t>
            </a:r>
          </a:p>
        </p:txBody>
      </p:sp>
      <p:sp>
        <p:nvSpPr>
          <p:cNvPr id="3" name="Content Placeholder 2"/>
          <p:cNvSpPr>
            <a:spLocks noGrp="1"/>
          </p:cNvSpPr>
          <p:nvPr>
            <p:ph sz="half" idx="1"/>
          </p:nvPr>
        </p:nvSpPr>
        <p:spPr>
          <a:xfrm>
            <a:off x="1739940" y="1417491"/>
            <a:ext cx="3784264" cy="625318"/>
          </a:xfrm>
        </p:spPr>
        <p:txBody>
          <a:bodyPr/>
          <a:lstStyle/>
          <a:p>
            <a:pPr marL="0" indent="0">
              <a:buNone/>
            </a:pPr>
            <a:r>
              <a:rPr lang="en-US" dirty="0"/>
              <a:t>Building Construction Cost Index</a:t>
            </a:r>
          </a:p>
          <a:p>
            <a:endParaRPr lang="en-US" dirty="0"/>
          </a:p>
        </p:txBody>
      </p:sp>
      <p:graphicFrame>
        <p:nvGraphicFramePr>
          <p:cNvPr id="5" name="Content Placeholder 4"/>
          <p:cNvGraphicFramePr>
            <a:graphicFrameLocks noGrp="1"/>
          </p:cNvGraphicFramePr>
          <p:nvPr>
            <p:ph sz="half" idx="2"/>
            <p:extLst>
              <p:ext uri="{D42A27DB-BD31-4B8C-83A1-F6EECF244321}">
                <p14:modId xmlns:p14="http://schemas.microsoft.com/office/powerpoint/2010/main" val="503986439"/>
              </p:ext>
            </p:extLst>
          </p:nvPr>
        </p:nvGraphicFramePr>
        <p:xfrm>
          <a:off x="1047645" y="1951745"/>
          <a:ext cx="10352013" cy="4091070"/>
        </p:xfrm>
        <a:graphic>
          <a:graphicData uri="http://schemas.openxmlformats.org/drawingml/2006/table">
            <a:tbl>
              <a:tblPr>
                <a:tableStyleId>{5C22544A-7EE6-4342-B048-85BDC9FD1C3A}</a:tableStyleId>
              </a:tblPr>
              <a:tblGrid>
                <a:gridCol w="2521430">
                  <a:extLst>
                    <a:ext uri="{9D8B030D-6E8A-4147-A177-3AD203B41FA5}">
                      <a16:colId xmlns:a16="http://schemas.microsoft.com/office/drawing/2014/main" val="675251007"/>
                    </a:ext>
                  </a:extLst>
                </a:gridCol>
                <a:gridCol w="975014">
                  <a:extLst>
                    <a:ext uri="{9D8B030D-6E8A-4147-A177-3AD203B41FA5}">
                      <a16:colId xmlns:a16="http://schemas.microsoft.com/office/drawing/2014/main" val="560151633"/>
                    </a:ext>
                  </a:extLst>
                </a:gridCol>
                <a:gridCol w="975014">
                  <a:extLst>
                    <a:ext uri="{9D8B030D-6E8A-4147-A177-3AD203B41FA5}">
                      <a16:colId xmlns:a16="http://schemas.microsoft.com/office/drawing/2014/main" val="4132580314"/>
                    </a:ext>
                  </a:extLst>
                </a:gridCol>
                <a:gridCol w="975014">
                  <a:extLst>
                    <a:ext uri="{9D8B030D-6E8A-4147-A177-3AD203B41FA5}">
                      <a16:colId xmlns:a16="http://schemas.microsoft.com/office/drawing/2014/main" val="1628033067"/>
                    </a:ext>
                  </a:extLst>
                </a:gridCol>
                <a:gridCol w="1447287">
                  <a:extLst>
                    <a:ext uri="{9D8B030D-6E8A-4147-A177-3AD203B41FA5}">
                      <a16:colId xmlns:a16="http://schemas.microsoft.com/office/drawing/2014/main" val="777320002"/>
                    </a:ext>
                  </a:extLst>
                </a:gridCol>
                <a:gridCol w="975014">
                  <a:extLst>
                    <a:ext uri="{9D8B030D-6E8A-4147-A177-3AD203B41FA5}">
                      <a16:colId xmlns:a16="http://schemas.microsoft.com/office/drawing/2014/main" val="2359501516"/>
                    </a:ext>
                  </a:extLst>
                </a:gridCol>
                <a:gridCol w="1447287">
                  <a:extLst>
                    <a:ext uri="{9D8B030D-6E8A-4147-A177-3AD203B41FA5}">
                      <a16:colId xmlns:a16="http://schemas.microsoft.com/office/drawing/2014/main" val="2134316302"/>
                    </a:ext>
                  </a:extLst>
                </a:gridCol>
                <a:gridCol w="1035953">
                  <a:extLst>
                    <a:ext uri="{9D8B030D-6E8A-4147-A177-3AD203B41FA5}">
                      <a16:colId xmlns:a16="http://schemas.microsoft.com/office/drawing/2014/main" val="1650121691"/>
                    </a:ext>
                  </a:extLst>
                </a:gridCol>
              </a:tblGrid>
              <a:tr h="452200">
                <a:tc gridSpan="2">
                  <a:txBody>
                    <a:bodyPr/>
                    <a:lstStyle/>
                    <a:p>
                      <a:pPr algn="l" fontAlgn="b"/>
                      <a:r>
                        <a:rPr lang="en-US" sz="1600" u="none" strike="noStrike">
                          <a:effectLst/>
                        </a:rPr>
                        <a:t>ENR BUILDING COST INDEX</a:t>
                      </a:r>
                      <a:endParaRPr lang="en-US" sz="16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a:txBody>
                    <a:bodyPr/>
                    <a:lstStyle/>
                    <a:p>
                      <a:pPr algn="ctr" fontAlgn="b"/>
                      <a:endParaRPr lang="en-US" sz="1600" b="0" i="0" u="none" strike="noStrike" dirty="0">
                        <a:solidFill>
                          <a:srgbClr val="000000"/>
                        </a:solidFill>
                        <a:effectLst/>
                        <a:latin typeface="Calibri" panose="020F0502020204030204" pitchFamily="34" charset="0"/>
                      </a:endParaRPr>
                    </a:p>
                  </a:txBody>
                  <a:tcPr marL="0" marR="0" marT="0" marB="0" anchor="b"/>
                </a:tc>
                <a:tc gridSpan="2">
                  <a:txBody>
                    <a:bodyPr/>
                    <a:lstStyle/>
                    <a:p>
                      <a:pPr algn="ctr" fontAlgn="b"/>
                      <a:r>
                        <a:rPr lang="en-US" sz="1600" u="none" strike="noStrike">
                          <a:effectLst/>
                        </a:rPr>
                        <a:t>ENR 20 CITY                         FEB. 22, 2016</a:t>
                      </a:r>
                      <a:endParaRPr lang="en-US" sz="1600" b="0" i="0" u="none" strike="noStrike">
                        <a:solidFill>
                          <a:srgbClr val="000000"/>
                        </a:solidFill>
                        <a:effectLst/>
                        <a:latin typeface="Calibri" panose="020F0502020204030204" pitchFamily="34" charset="0"/>
                      </a:endParaRPr>
                    </a:p>
                  </a:txBody>
                  <a:tcPr marL="0" marR="0" marT="0" marB="0" anchor="b"/>
                </a:tc>
                <a:tc hMerge="1">
                  <a:txBody>
                    <a:bodyPr/>
                    <a:lstStyle/>
                    <a:p>
                      <a:endParaRPr lang="en-US"/>
                    </a:p>
                  </a:txBody>
                  <a:tcPr/>
                </a:tc>
                <a:tc>
                  <a:txBody>
                    <a:bodyPr/>
                    <a:lstStyle/>
                    <a:p>
                      <a:pPr algn="ctr" fontAlgn="b"/>
                      <a:r>
                        <a:rPr lang="en-US" sz="1600" u="none" strike="noStrike">
                          <a:effectLst/>
                        </a:rPr>
                        <a:t>HAWAII</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55555301"/>
                  </a:ext>
                </a:extLst>
              </a:tr>
              <a:tr h="226100">
                <a:tc>
                  <a:txBody>
                    <a:bodyPr/>
                    <a:lstStyle/>
                    <a:p>
                      <a:pPr algn="ctr" fontAlgn="b"/>
                      <a:r>
                        <a:rPr lang="en-US" sz="1600" u="none" strike="noStrike" dirty="0">
                          <a:effectLst/>
                        </a:rPr>
                        <a:t>ITEM</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QTY</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UNIT</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COST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ENR</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COST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HAWAII</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en-US" sz="1600" u="none" strike="noStrike">
                          <a:effectLst/>
                        </a:rPr>
                        <a:t>FACTOR</a:t>
                      </a:r>
                      <a:endParaRPr lang="en-US"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38561620"/>
                  </a:ext>
                </a:extLst>
              </a:tr>
              <a:tr h="226100">
                <a:tc>
                  <a:txBody>
                    <a:bodyPr/>
                    <a:lstStyle/>
                    <a:p>
                      <a:pPr algn="l" fontAlgn="b"/>
                      <a:r>
                        <a:rPr lang="en-US" sz="1600" u="none" strike="noStrike">
                          <a:effectLst/>
                        </a:rPr>
                        <a:t>Skilled Workers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68.38</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u="none" strike="noStrike">
                          <a:effectLst/>
                        </a:rPr>
                        <a:t>hours</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$53.84</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dirty="0">
                          <a:effectLst/>
                        </a:rPr>
                        <a:t>$3,681.58</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dirty="0">
                          <a:effectLst/>
                        </a:rPr>
                        <a:t>$64.03</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dirty="0">
                          <a:effectLst/>
                        </a:rPr>
                        <a:t>$4,378.37</a:t>
                      </a:r>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6586349"/>
                  </a:ext>
                </a:extLst>
              </a:tr>
              <a:tr h="226100">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249379248"/>
                  </a:ext>
                </a:extLst>
              </a:tr>
              <a:tr h="402990">
                <a:tc>
                  <a:txBody>
                    <a:bodyPr/>
                    <a:lstStyle/>
                    <a:p>
                      <a:pPr algn="l" fontAlgn="b"/>
                      <a:r>
                        <a:rPr lang="en-US" sz="1600" u="none" strike="noStrike">
                          <a:effectLst/>
                        </a:rPr>
                        <a:t>Fabricated Structural Steel</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25</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u="none" strike="noStrike">
                          <a:effectLst/>
                        </a:rPr>
                        <a:t>cwt</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$49.94</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$1,248.50</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$85.00</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$2,125.00</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305910868"/>
                  </a:ext>
                </a:extLst>
              </a:tr>
              <a:tr h="226100">
                <a:tc>
                  <a:txBody>
                    <a:bodyPr/>
                    <a:lstStyle/>
                    <a:p>
                      <a:pPr algn="l" fontAlgn="b"/>
                      <a:r>
                        <a:rPr lang="en-US" sz="1600" u="none" strike="noStrike">
                          <a:effectLst/>
                        </a:rPr>
                        <a:t>Portland Cement</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1.128</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u="none" strike="noStrike">
                          <a:effectLst/>
                        </a:rPr>
                        <a:t>tons</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$114.50</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$129.16</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$209.14</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$235.91</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24375316"/>
                  </a:ext>
                </a:extLst>
              </a:tr>
              <a:tr h="226100">
                <a:tc>
                  <a:txBody>
                    <a:bodyPr/>
                    <a:lstStyle/>
                    <a:p>
                      <a:pPr algn="l" fontAlgn="b"/>
                      <a:r>
                        <a:rPr lang="en-US" sz="1600" u="none" strike="noStrike">
                          <a:effectLst/>
                        </a:rPr>
                        <a:t>2x4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1.088</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en-US" sz="1600" u="none" strike="noStrike">
                          <a:effectLst/>
                        </a:rPr>
                        <a:t>mbf</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$478.09</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$520.16</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$851.00</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$925.89</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744904573"/>
                  </a:ext>
                </a:extLst>
              </a:tr>
              <a:tr h="226100">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$5,579.40</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$7,665.17</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800" b="1" u="none" strike="noStrike" dirty="0">
                          <a:effectLst/>
                        </a:rPr>
                        <a:t>1.37</a:t>
                      </a:r>
                      <a:endParaRPr lang="en-US" sz="1800" b="1"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93887446"/>
                  </a:ext>
                </a:extLst>
              </a:tr>
              <a:tr h="226100">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10948069"/>
                  </a:ext>
                </a:extLst>
              </a:tr>
              <a:tr h="226100">
                <a:tc>
                  <a:txBody>
                    <a:bodyPr/>
                    <a:lstStyle/>
                    <a:p>
                      <a:pPr algn="l" fontAlgn="b"/>
                      <a:r>
                        <a:rPr lang="en-US" sz="1600" u="none" strike="noStrike">
                          <a:effectLst/>
                        </a:rPr>
                        <a:t>* Skilled Workers </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27032500"/>
                  </a:ext>
                </a:extLst>
              </a:tr>
              <a:tr h="226100">
                <a:tc>
                  <a:txBody>
                    <a:bodyPr/>
                    <a:lstStyle/>
                    <a:p>
                      <a:pPr algn="l" fontAlgn="b"/>
                      <a:r>
                        <a:rPr lang="en-US" sz="1600" u="none" strike="noStrike">
                          <a:effectLst/>
                        </a:rPr>
                        <a:t>Bricklayers</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$60.57</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867559536"/>
                  </a:ext>
                </a:extLst>
              </a:tr>
              <a:tr h="226100">
                <a:tc>
                  <a:txBody>
                    <a:bodyPr/>
                    <a:lstStyle/>
                    <a:p>
                      <a:pPr algn="l" fontAlgn="b"/>
                      <a:r>
                        <a:rPr lang="en-US" sz="1600" u="none" strike="noStrike">
                          <a:effectLst/>
                        </a:rPr>
                        <a:t>Carpenters</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$64.86</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511189123"/>
                  </a:ext>
                </a:extLst>
              </a:tr>
              <a:tr h="226100">
                <a:tc>
                  <a:txBody>
                    <a:bodyPr/>
                    <a:lstStyle/>
                    <a:p>
                      <a:pPr algn="l" fontAlgn="b"/>
                      <a:r>
                        <a:rPr lang="en-US" sz="1600" u="none" strike="noStrike">
                          <a:effectLst/>
                        </a:rPr>
                        <a:t>Structural Ironworkers</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$66.66</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787962527"/>
                  </a:ext>
                </a:extLst>
              </a:tr>
              <a:tr h="226100">
                <a:tc>
                  <a:txBody>
                    <a:bodyPr/>
                    <a:lstStyle/>
                    <a:p>
                      <a:pPr algn="l" fontAlgn="b"/>
                      <a:r>
                        <a:rPr lang="en-US" sz="1600" u="none" strike="noStrike">
                          <a:effectLst/>
                        </a:rPr>
                        <a:t>Average</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en-US" sz="1600" u="none" strike="noStrike">
                          <a:effectLst/>
                        </a:rPr>
                        <a:t>$64.03</a:t>
                      </a:r>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313118868"/>
                  </a:ext>
                </a:extLst>
              </a:tr>
              <a:tr h="226100">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en-US" sz="16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55186691"/>
                  </a:ext>
                </a:extLst>
              </a:tr>
            </a:tbl>
          </a:graphicData>
        </a:graphic>
      </p:graphicFrame>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Tree>
    <p:extLst>
      <p:ext uri="{BB962C8B-B14F-4D97-AF65-F5344CB8AC3E}">
        <p14:creationId xmlns:p14="http://schemas.microsoft.com/office/powerpoint/2010/main" val="31718988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0484" y="782315"/>
            <a:ext cx="9603275" cy="1049235"/>
          </a:xfrm>
        </p:spPr>
        <p:txBody>
          <a:bodyPr/>
          <a:lstStyle/>
          <a:p>
            <a:r>
              <a:rPr lang="en-US" dirty="0"/>
              <a:t>Engineering News Record		</a:t>
            </a:r>
          </a:p>
        </p:txBody>
      </p:sp>
      <p:sp>
        <p:nvSpPr>
          <p:cNvPr id="3" name="Content Placeholder 2"/>
          <p:cNvSpPr>
            <a:spLocks noGrp="1"/>
          </p:cNvSpPr>
          <p:nvPr>
            <p:ph idx="1"/>
          </p:nvPr>
        </p:nvSpPr>
        <p:spPr>
          <a:xfrm>
            <a:off x="1545385" y="2313581"/>
            <a:ext cx="9603275" cy="3450613"/>
          </a:xfrm>
        </p:spPr>
        <p:txBody>
          <a:bodyPr>
            <a:normAutofit/>
          </a:bodyPr>
          <a:lstStyle/>
          <a:p>
            <a:r>
              <a:rPr lang="en-US" dirty="0"/>
              <a:t>I researched the prevailing wage rates of the 22 construction trades which are included in ENR’s 20 City average wage rates, 3</a:t>
            </a:r>
            <a:r>
              <a:rPr lang="en-US" baseline="30000" dirty="0"/>
              <a:t>rd</a:t>
            </a:r>
            <a:r>
              <a:rPr lang="en-US" dirty="0"/>
              <a:t> Quarter 2014 and compared them to Hawaii’s rates for the same period. The data shows that the overall average factor of Hawaii labor costs over the ENR 20-city average rates 1.210.</a:t>
            </a:r>
          </a:p>
          <a:p>
            <a:r>
              <a:rPr lang="en-US" dirty="0"/>
              <a:t>It is important to note that this factor is the result of a purely objective comparison of local wage rates to a national average and do NOT reflect productivity or other economic measures.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
        <p:nvSpPr>
          <p:cNvPr id="5" name="TextBox 4"/>
          <p:cNvSpPr txBox="1"/>
          <p:nvPr/>
        </p:nvSpPr>
        <p:spPr>
          <a:xfrm>
            <a:off x="1755320" y="1441613"/>
            <a:ext cx="1806273" cy="677108"/>
          </a:xfrm>
          <a:prstGeom prst="rect">
            <a:avLst/>
          </a:prstGeom>
          <a:noFill/>
        </p:spPr>
        <p:txBody>
          <a:bodyPr wrap="square" rtlCol="0">
            <a:spAutoFit/>
          </a:bodyPr>
          <a:lstStyle/>
          <a:p>
            <a:r>
              <a:rPr lang="en-US" sz="2000" dirty="0"/>
              <a:t>Labor Costs</a:t>
            </a:r>
          </a:p>
          <a:p>
            <a:endParaRPr lang="en-US" dirty="0"/>
          </a:p>
        </p:txBody>
      </p:sp>
    </p:spTree>
    <p:extLst>
      <p:ext uri="{BB962C8B-B14F-4D97-AF65-F5344CB8AC3E}">
        <p14:creationId xmlns:p14="http://schemas.microsoft.com/office/powerpoint/2010/main" val="3598575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1544" y="787101"/>
            <a:ext cx="9603275" cy="1049235"/>
          </a:xfrm>
        </p:spPr>
        <p:txBody>
          <a:bodyPr/>
          <a:lstStyle/>
          <a:p>
            <a:r>
              <a:rPr lang="en-US" dirty="0"/>
              <a:t>Engineering News Record</a:t>
            </a:r>
          </a:p>
        </p:txBody>
      </p:sp>
      <p:sp>
        <p:nvSpPr>
          <p:cNvPr id="3" name="Content Placeholder 2"/>
          <p:cNvSpPr>
            <a:spLocks noGrp="1"/>
          </p:cNvSpPr>
          <p:nvPr>
            <p:ph idx="1"/>
          </p:nvPr>
        </p:nvSpPr>
        <p:spPr>
          <a:xfrm>
            <a:off x="1545385" y="2627181"/>
            <a:ext cx="9603275" cy="1970945"/>
          </a:xfrm>
        </p:spPr>
        <p:txBody>
          <a:bodyPr/>
          <a:lstStyle/>
          <a:p>
            <a:r>
              <a:rPr lang="en-US" dirty="0"/>
              <a:t>ENR regularly reports on the cost of 57 different building materials from 20 major U.S. cities. I compared Hawaii costs with ENR’s 20 City Average cost of the same materials which include; Lumber, Plywood, Drywall, Insulation, Metals, Masonry, Concrete, Paving, Aggregates and Pipes. I found that material price factor in Hawaii is 2.038.</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
        <p:nvSpPr>
          <p:cNvPr id="6" name="TextBox 5"/>
          <p:cNvSpPr txBox="1"/>
          <p:nvPr/>
        </p:nvSpPr>
        <p:spPr>
          <a:xfrm>
            <a:off x="1730253" y="1454237"/>
            <a:ext cx="1837509" cy="677108"/>
          </a:xfrm>
          <a:prstGeom prst="rect">
            <a:avLst/>
          </a:prstGeom>
          <a:noFill/>
        </p:spPr>
        <p:txBody>
          <a:bodyPr wrap="square" rtlCol="0">
            <a:spAutoFit/>
          </a:bodyPr>
          <a:lstStyle/>
          <a:p>
            <a:r>
              <a:rPr lang="en-US" sz="2000" dirty="0"/>
              <a:t>Material Costs</a:t>
            </a:r>
          </a:p>
          <a:p>
            <a:endParaRPr lang="en-US" dirty="0"/>
          </a:p>
        </p:txBody>
      </p:sp>
    </p:spTree>
    <p:extLst>
      <p:ext uri="{BB962C8B-B14F-4D97-AF65-F5344CB8AC3E}">
        <p14:creationId xmlns:p14="http://schemas.microsoft.com/office/powerpoint/2010/main" val="2770241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253" y="795810"/>
            <a:ext cx="9603275" cy="1049235"/>
          </a:xfrm>
        </p:spPr>
        <p:txBody>
          <a:bodyPr/>
          <a:lstStyle/>
          <a:p>
            <a:r>
              <a:rPr lang="en-US" dirty="0" err="1"/>
              <a:t>RSMeans</a:t>
            </a:r>
            <a:r>
              <a:rPr lang="en-US" dirty="0"/>
              <a:t>	</a:t>
            </a:r>
          </a:p>
        </p:txBody>
      </p:sp>
      <p:sp>
        <p:nvSpPr>
          <p:cNvPr id="3" name="Content Placeholder 2"/>
          <p:cNvSpPr>
            <a:spLocks noGrp="1"/>
          </p:cNvSpPr>
          <p:nvPr>
            <p:ph idx="1"/>
          </p:nvPr>
        </p:nvSpPr>
        <p:spPr>
          <a:xfrm>
            <a:off x="1545385" y="2501905"/>
            <a:ext cx="9603275" cy="3450613"/>
          </a:xfrm>
        </p:spPr>
        <p:txBody>
          <a:bodyPr>
            <a:normAutofit/>
          </a:bodyPr>
          <a:lstStyle/>
          <a:p>
            <a:r>
              <a:rPr lang="en-US" dirty="0"/>
              <a:t>The Labor rates used by </a:t>
            </a:r>
            <a:r>
              <a:rPr lang="en-US" dirty="0" err="1"/>
              <a:t>RSMeans</a:t>
            </a:r>
            <a:r>
              <a:rPr lang="en-US" dirty="0"/>
              <a:t> are an average of 18 trades’ wage rates in 30 different cities across the United States. Labor rates include fringe benefits and carry markups for both profit and overhead. I compared the </a:t>
            </a:r>
            <a:r>
              <a:rPr lang="en-US" dirty="0" err="1"/>
              <a:t>RSMeans</a:t>
            </a:r>
            <a:r>
              <a:rPr lang="en-US" dirty="0"/>
              <a:t> National Average rates with Hawaii’s rates and found a factor of 1.254. The </a:t>
            </a:r>
            <a:r>
              <a:rPr lang="en-US" dirty="0" err="1"/>
              <a:t>RSMeans</a:t>
            </a:r>
            <a:r>
              <a:rPr lang="en-US" dirty="0"/>
              <a:t> City Cost Index for Labor is 1.197. </a:t>
            </a:r>
          </a:p>
          <a:p>
            <a:r>
              <a:rPr lang="en-US" dirty="0"/>
              <a:t>This factor is an objective sampling of labor rates and includes no accounting for productivity or other economic impacts. </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
        <p:nvSpPr>
          <p:cNvPr id="6" name="TextBox 5"/>
          <p:cNvSpPr txBox="1"/>
          <p:nvPr/>
        </p:nvSpPr>
        <p:spPr>
          <a:xfrm>
            <a:off x="1730253" y="1452670"/>
            <a:ext cx="1465466" cy="677108"/>
          </a:xfrm>
          <a:prstGeom prst="rect">
            <a:avLst/>
          </a:prstGeom>
          <a:noFill/>
        </p:spPr>
        <p:txBody>
          <a:bodyPr wrap="none" rtlCol="0">
            <a:spAutoFit/>
          </a:bodyPr>
          <a:lstStyle/>
          <a:p>
            <a:r>
              <a:rPr lang="en-US" sz="2000" dirty="0"/>
              <a:t>Labor Costs</a:t>
            </a:r>
          </a:p>
          <a:p>
            <a:endParaRPr lang="en-US" dirty="0"/>
          </a:p>
        </p:txBody>
      </p:sp>
    </p:spTree>
    <p:extLst>
      <p:ext uri="{BB962C8B-B14F-4D97-AF65-F5344CB8AC3E}">
        <p14:creationId xmlns:p14="http://schemas.microsoft.com/office/powerpoint/2010/main" val="822516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0255" y="795810"/>
            <a:ext cx="3808395" cy="763023"/>
          </a:xfrm>
        </p:spPr>
        <p:txBody>
          <a:bodyPr>
            <a:normAutofit/>
          </a:bodyPr>
          <a:lstStyle/>
          <a:p>
            <a:r>
              <a:rPr lang="en-US" dirty="0" err="1"/>
              <a:t>RSMeans</a:t>
            </a:r>
            <a:endParaRPr lang="en-US" dirty="0"/>
          </a:p>
        </p:txBody>
      </p:sp>
      <p:sp>
        <p:nvSpPr>
          <p:cNvPr id="3" name="Content Placeholder 2"/>
          <p:cNvSpPr>
            <a:spLocks noGrp="1"/>
          </p:cNvSpPr>
          <p:nvPr>
            <p:ph idx="1"/>
          </p:nvPr>
        </p:nvSpPr>
        <p:spPr>
          <a:xfrm>
            <a:off x="1545385" y="2695834"/>
            <a:ext cx="9603275" cy="3450613"/>
          </a:xfrm>
        </p:spPr>
        <p:txBody>
          <a:bodyPr/>
          <a:lstStyle/>
          <a:p>
            <a:r>
              <a:rPr lang="en-US" dirty="0"/>
              <a:t>I researched and compared the local costs of the 65 items which make up the R.S. Means Key Materials List.  The overall average factor is 2.026. This factor, based on actual, researched material costs in Hawaii, contrasts with the </a:t>
            </a:r>
            <a:r>
              <a:rPr lang="en-US" dirty="0" err="1"/>
              <a:t>RSMeans</a:t>
            </a:r>
            <a:r>
              <a:rPr lang="en-US" dirty="0"/>
              <a:t> City Cost Index for Materials in Honolulu of 1.250. </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
        <p:nvSpPr>
          <p:cNvPr id="5" name="TextBox 4"/>
          <p:cNvSpPr txBox="1"/>
          <p:nvPr/>
        </p:nvSpPr>
        <p:spPr>
          <a:xfrm>
            <a:off x="1730255" y="1451493"/>
            <a:ext cx="1701107" cy="677108"/>
          </a:xfrm>
          <a:prstGeom prst="rect">
            <a:avLst/>
          </a:prstGeom>
          <a:noFill/>
        </p:spPr>
        <p:txBody>
          <a:bodyPr wrap="none" rtlCol="0">
            <a:spAutoFit/>
          </a:bodyPr>
          <a:lstStyle/>
          <a:p>
            <a:r>
              <a:rPr lang="en-US" sz="2000" dirty="0"/>
              <a:t>Material Costs</a:t>
            </a:r>
          </a:p>
          <a:p>
            <a:endParaRPr lang="en-US" dirty="0"/>
          </a:p>
        </p:txBody>
      </p:sp>
    </p:spTree>
    <p:extLst>
      <p:ext uri="{BB962C8B-B14F-4D97-AF65-F5344CB8AC3E}">
        <p14:creationId xmlns:p14="http://schemas.microsoft.com/office/powerpoint/2010/main" val="14219500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589" y="804520"/>
            <a:ext cx="4548627" cy="745607"/>
          </a:xfrm>
        </p:spPr>
        <p:txBody>
          <a:bodyPr/>
          <a:lstStyle/>
          <a:p>
            <a:r>
              <a:rPr lang="en-US" dirty="0"/>
              <a:t>Case Studies</a:t>
            </a:r>
          </a:p>
        </p:txBody>
      </p:sp>
      <p:sp>
        <p:nvSpPr>
          <p:cNvPr id="3" name="Content Placeholder 2"/>
          <p:cNvSpPr>
            <a:spLocks noGrp="1"/>
          </p:cNvSpPr>
          <p:nvPr>
            <p:ph idx="1"/>
          </p:nvPr>
        </p:nvSpPr>
        <p:spPr>
          <a:xfrm>
            <a:off x="1495121" y="2088271"/>
            <a:ext cx="9603275" cy="3450613"/>
          </a:xfrm>
        </p:spPr>
        <p:txBody>
          <a:bodyPr>
            <a:normAutofit/>
          </a:bodyPr>
          <a:lstStyle/>
          <a:p>
            <a:r>
              <a:rPr lang="en-US" dirty="0"/>
              <a:t>In the “Sweet’s Architect’s Square Foot Cost Book”, a student apartment complex in Maryland was constructed which consisted of 107 units totaling 153,338 </a:t>
            </a:r>
            <a:r>
              <a:rPr lang="en-US" dirty="0" err="1"/>
              <a:t>s.f.</a:t>
            </a:r>
            <a:r>
              <a:rPr lang="en-US" dirty="0"/>
              <a:t>. The resulting square foot cost for this complex was $93.51/</a:t>
            </a:r>
            <a:r>
              <a:rPr lang="en-US" dirty="0" err="1"/>
              <a:t>s.f.</a:t>
            </a:r>
            <a:r>
              <a:rPr lang="en-US" dirty="0"/>
              <a:t>. </a:t>
            </a:r>
          </a:p>
          <a:p>
            <a:r>
              <a:rPr lang="en-US" dirty="0"/>
              <a:t>Using the ENR ACF of 1.387, the adjusted square foot cost in Hawaii would be: </a:t>
            </a:r>
          </a:p>
          <a:p>
            <a:r>
              <a:rPr lang="en-US" dirty="0"/>
              <a:t>$93.51 x 1.38 = $129.04/</a:t>
            </a:r>
            <a:r>
              <a:rPr lang="en-US" dirty="0" err="1"/>
              <a:t>s.f.</a:t>
            </a:r>
            <a:r>
              <a:rPr lang="en-US" dirty="0"/>
              <a:t>. </a:t>
            </a:r>
          </a:p>
          <a:p>
            <a:r>
              <a:rPr lang="en-US" dirty="0"/>
              <a:t>A new dormitory was constructed at the University of Hawaii Hilo for $232.31/</a:t>
            </a:r>
            <a:r>
              <a:rPr lang="en-US" dirty="0" err="1"/>
              <a:t>s.f.</a:t>
            </a:r>
            <a:endParaRPr lang="en-US" dirty="0"/>
          </a:p>
          <a:p>
            <a:r>
              <a:rPr lang="en-US" dirty="0"/>
              <a:t>$232.31/$93.51 = 2.48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
        <p:nvSpPr>
          <p:cNvPr id="5" name="TextBox 4"/>
          <p:cNvSpPr txBox="1"/>
          <p:nvPr/>
        </p:nvSpPr>
        <p:spPr>
          <a:xfrm>
            <a:off x="1730716" y="1440861"/>
            <a:ext cx="1903085" cy="400110"/>
          </a:xfrm>
          <a:prstGeom prst="rect">
            <a:avLst/>
          </a:prstGeom>
          <a:noFill/>
        </p:spPr>
        <p:txBody>
          <a:bodyPr wrap="none" rtlCol="0">
            <a:spAutoFit/>
          </a:bodyPr>
          <a:lstStyle/>
          <a:p>
            <a:r>
              <a:rPr lang="en-US" sz="2000"/>
              <a:t>Student Housing</a:t>
            </a:r>
            <a:endParaRPr lang="en-US" sz="2000" dirty="0"/>
          </a:p>
        </p:txBody>
      </p:sp>
    </p:spTree>
    <p:extLst>
      <p:ext uri="{BB962C8B-B14F-4D97-AF65-F5344CB8AC3E}">
        <p14:creationId xmlns:p14="http://schemas.microsoft.com/office/powerpoint/2010/main" val="15000840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135" y="804520"/>
            <a:ext cx="3669060" cy="612971"/>
          </a:xfrm>
        </p:spPr>
        <p:txBody>
          <a:bodyPr/>
          <a:lstStyle/>
          <a:p>
            <a:r>
              <a:rPr lang="en-US" dirty="0"/>
              <a:t>Case Studies</a:t>
            </a:r>
          </a:p>
        </p:txBody>
      </p:sp>
      <p:sp>
        <p:nvSpPr>
          <p:cNvPr id="3" name="Content Placeholder 2"/>
          <p:cNvSpPr>
            <a:spLocks noGrp="1"/>
          </p:cNvSpPr>
          <p:nvPr>
            <p:ph idx="1"/>
          </p:nvPr>
        </p:nvSpPr>
        <p:spPr>
          <a:xfrm>
            <a:off x="1527967" y="2071875"/>
            <a:ext cx="9603275" cy="3450613"/>
          </a:xfrm>
        </p:spPr>
        <p:txBody>
          <a:bodyPr>
            <a:normAutofit/>
          </a:bodyPr>
          <a:lstStyle/>
          <a:p>
            <a:r>
              <a:rPr lang="en-US" dirty="0"/>
              <a:t>In the “ENR 2015 Square Foot Cost Book”, a 743 stall, 287,068 </a:t>
            </a:r>
            <a:r>
              <a:rPr lang="en-US" dirty="0" err="1"/>
              <a:t>s.f.</a:t>
            </a:r>
            <a:r>
              <a:rPr lang="en-US" dirty="0"/>
              <a:t> parking garage was constructed for $11,904,749 or $41.47/</a:t>
            </a:r>
            <a:r>
              <a:rPr lang="en-US" dirty="0" err="1"/>
              <a:t>s.f.</a:t>
            </a:r>
            <a:r>
              <a:rPr lang="en-US" dirty="0"/>
              <a:t>. </a:t>
            </a:r>
          </a:p>
          <a:p>
            <a:r>
              <a:rPr lang="en-US" dirty="0"/>
              <a:t>Using the ENR Metro Area Multiplier for Hawaii of 1.38, the adjusted square foot cost in Hawaii would be $57.23/</a:t>
            </a:r>
            <a:r>
              <a:rPr lang="en-US" dirty="0" err="1"/>
              <a:t>s.f.</a:t>
            </a:r>
            <a:r>
              <a:rPr lang="en-US" dirty="0"/>
              <a:t>. </a:t>
            </a:r>
          </a:p>
          <a:p>
            <a:r>
              <a:rPr lang="en-US" dirty="0"/>
              <a:t>A new 429 stall, 217,905 </a:t>
            </a:r>
            <a:r>
              <a:rPr lang="en-US" dirty="0" err="1"/>
              <a:t>s.f.</a:t>
            </a:r>
            <a:r>
              <a:rPr lang="en-US" dirty="0"/>
              <a:t> parking garage is under construction on Oahu for $29,330,000 or $134.60/</a:t>
            </a:r>
            <a:r>
              <a:rPr lang="en-US" dirty="0" err="1"/>
              <a:t>s.f.</a:t>
            </a:r>
            <a:r>
              <a:rPr lang="en-US" dirty="0"/>
              <a:t>. </a:t>
            </a:r>
          </a:p>
          <a:p>
            <a:r>
              <a:rPr lang="en-US" dirty="0"/>
              <a:t>$134.60/$41.47 = 3.25.</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545385" cy="1417491"/>
          </a:xfrm>
          <a:prstGeom prst="rect">
            <a:avLst/>
          </a:prstGeom>
        </p:spPr>
      </p:pic>
      <p:sp>
        <p:nvSpPr>
          <p:cNvPr id="5" name="TextBox 4"/>
          <p:cNvSpPr txBox="1"/>
          <p:nvPr/>
        </p:nvSpPr>
        <p:spPr>
          <a:xfrm>
            <a:off x="1747680" y="1438121"/>
            <a:ext cx="1754006" cy="400110"/>
          </a:xfrm>
          <a:prstGeom prst="rect">
            <a:avLst/>
          </a:prstGeom>
          <a:noFill/>
        </p:spPr>
        <p:txBody>
          <a:bodyPr wrap="none" rtlCol="0">
            <a:spAutoFit/>
          </a:bodyPr>
          <a:lstStyle/>
          <a:p>
            <a:r>
              <a:rPr lang="en-US" sz="2000" dirty="0"/>
              <a:t>Parking Garage</a:t>
            </a:r>
          </a:p>
        </p:txBody>
      </p:sp>
    </p:spTree>
    <p:extLst>
      <p:ext uri="{BB962C8B-B14F-4D97-AF65-F5344CB8AC3E}">
        <p14:creationId xmlns:p14="http://schemas.microsoft.com/office/powerpoint/2010/main" val="400294776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404</TotalTime>
  <Words>1015</Words>
  <Application>Microsoft Office PowerPoint</Application>
  <PresentationFormat>Widescreen</PresentationFormat>
  <Paragraphs>143</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Gill Sans MT</vt:lpstr>
      <vt:lpstr>Gallery</vt:lpstr>
      <vt:lpstr>ACECH Presentation</vt:lpstr>
      <vt:lpstr>Engineering News Record</vt:lpstr>
      <vt:lpstr>Engineering News Record</vt:lpstr>
      <vt:lpstr>Engineering News Record  </vt:lpstr>
      <vt:lpstr>Engineering News Record</vt:lpstr>
      <vt:lpstr>RSMeans </vt:lpstr>
      <vt:lpstr>RSMeans</vt:lpstr>
      <vt:lpstr>Case Studies</vt:lpstr>
      <vt:lpstr>Case Studies</vt:lpstr>
      <vt:lpstr>ENR &amp; Rsmeans summary</vt:lpstr>
      <vt:lpstr>Current Conditions</vt:lpstr>
      <vt:lpstr>Current Conditions</vt:lpstr>
      <vt:lpstr>Cost Trends </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ACECH Presentation</dc:title>
  <dc:creator>Joe@JUNO.local</dc:creator>
  <cp:lastModifiedBy>Joe@JUNO.local</cp:lastModifiedBy>
  <cp:revision>35</cp:revision>
  <cp:lastPrinted>2016-11-02T01:22:40Z</cp:lastPrinted>
  <dcterms:created xsi:type="dcterms:W3CDTF">2016-11-02T00:17:16Z</dcterms:created>
  <dcterms:modified xsi:type="dcterms:W3CDTF">2016-11-03T00:40:31Z</dcterms:modified>
</cp:coreProperties>
</file>